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1" r:id="rId6"/>
    <p:sldId id="260" r:id="rId7"/>
    <p:sldId id="265" r:id="rId8"/>
    <p:sldId id="263" r:id="rId9"/>
    <p:sldId id="266" r:id="rId10"/>
    <p:sldId id="264" r:id="rId11"/>
    <p:sldId id="267" r:id="rId12"/>
    <p:sldId id="26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1D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92" y="-330"/>
      </p:cViewPr>
      <p:guideLst>
        <p:guide orient="horz" pos="2160"/>
        <p:guide pos="2880"/>
      </p:guideLst>
    </p:cSldViewPr>
  </p:slideViewPr>
  <p:notesTextViewPr>
    <p:cViewPr>
      <p:scale>
        <a:sx n="1" d="1"/>
        <a:sy n="1" d="1"/>
      </p:scale>
      <p:origin x="0" y="3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B93009-4DA6-47FA-AF95-D57C067C54D4}" type="datetimeFigureOut">
              <a:rPr lang="en-US" smtClean="0"/>
              <a:t>2/21/2012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99172-11D0-442D-9FD7-A638EA2B1FCA}" type="slidenum">
              <a:rPr lang="en-US" smtClean="0"/>
              <a:t>‹#›</a:t>
            </a:fld>
            <a:endParaRPr lang="en-US"/>
          </a:p>
        </p:txBody>
      </p:sp>
    </p:spTree>
    <p:extLst>
      <p:ext uri="{BB962C8B-B14F-4D97-AF65-F5344CB8AC3E}">
        <p14:creationId xmlns:p14="http://schemas.microsoft.com/office/powerpoint/2010/main" val="1407373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65/70 missing Parallels to other </a:t>
            </a:r>
            <a:r>
              <a:rPr lang="en-US" smtClean="0"/>
              <a:t>time periods slide.</a:t>
            </a:r>
          </a:p>
          <a:p>
            <a:endParaRPr lang="en-US" dirty="0"/>
          </a:p>
        </p:txBody>
      </p:sp>
      <p:sp>
        <p:nvSpPr>
          <p:cNvPr id="4" name="Slide Number Placeholder 3"/>
          <p:cNvSpPr>
            <a:spLocks noGrp="1"/>
          </p:cNvSpPr>
          <p:nvPr>
            <p:ph type="sldNum" sz="quarter" idx="10"/>
          </p:nvPr>
        </p:nvSpPr>
        <p:spPr/>
        <p:txBody>
          <a:bodyPr/>
          <a:lstStyle/>
          <a:p>
            <a:fld id="{8A099172-11D0-442D-9FD7-A638EA2B1FCA}" type="slidenum">
              <a:rPr lang="en-US" smtClean="0"/>
              <a:t>1</a:t>
            </a:fld>
            <a:endParaRPr lang="en-US"/>
          </a:p>
        </p:txBody>
      </p:sp>
    </p:spTree>
    <p:extLst>
      <p:ext uri="{BB962C8B-B14F-4D97-AF65-F5344CB8AC3E}">
        <p14:creationId xmlns:p14="http://schemas.microsoft.com/office/powerpoint/2010/main" val="1038257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099172-11D0-442D-9FD7-A638EA2B1FCA}" type="slidenum">
              <a:rPr lang="en-US" smtClean="0"/>
              <a:t>12</a:t>
            </a:fld>
            <a:endParaRPr lang="en-US"/>
          </a:p>
        </p:txBody>
      </p:sp>
    </p:spTree>
    <p:extLst>
      <p:ext uri="{BB962C8B-B14F-4D97-AF65-F5344CB8AC3E}">
        <p14:creationId xmlns:p14="http://schemas.microsoft.com/office/powerpoint/2010/main" val="3879591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78E1AF4-CF63-42FC-8024-8770975D78C3}"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819866-79DB-486C-B392-F70F6D4CBDC3}" type="slidenum">
              <a:rPr lang="en-US" smtClean="0"/>
              <a:t>‹#›</a:t>
            </a:fld>
            <a:endParaRPr lang="en-US"/>
          </a:p>
        </p:txBody>
      </p:sp>
    </p:spTree>
    <p:extLst>
      <p:ext uri="{BB962C8B-B14F-4D97-AF65-F5344CB8AC3E}">
        <p14:creationId xmlns:p14="http://schemas.microsoft.com/office/powerpoint/2010/main" val="3898672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8E1AF4-CF63-42FC-8024-8770975D78C3}"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819866-79DB-486C-B392-F70F6D4CBDC3}" type="slidenum">
              <a:rPr lang="en-US" smtClean="0"/>
              <a:t>‹#›</a:t>
            </a:fld>
            <a:endParaRPr lang="en-US"/>
          </a:p>
        </p:txBody>
      </p:sp>
    </p:spTree>
    <p:extLst>
      <p:ext uri="{BB962C8B-B14F-4D97-AF65-F5344CB8AC3E}">
        <p14:creationId xmlns:p14="http://schemas.microsoft.com/office/powerpoint/2010/main" val="1125366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8E1AF4-CF63-42FC-8024-8770975D78C3}"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819866-79DB-486C-B392-F70F6D4CBDC3}" type="slidenum">
              <a:rPr lang="en-US" smtClean="0"/>
              <a:t>‹#›</a:t>
            </a:fld>
            <a:endParaRPr lang="en-US"/>
          </a:p>
        </p:txBody>
      </p:sp>
    </p:spTree>
    <p:extLst>
      <p:ext uri="{BB962C8B-B14F-4D97-AF65-F5344CB8AC3E}">
        <p14:creationId xmlns:p14="http://schemas.microsoft.com/office/powerpoint/2010/main" val="711124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8E1AF4-CF63-42FC-8024-8770975D78C3}"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819866-79DB-486C-B392-F70F6D4CBDC3}" type="slidenum">
              <a:rPr lang="en-US" smtClean="0"/>
              <a:t>‹#›</a:t>
            </a:fld>
            <a:endParaRPr lang="en-US"/>
          </a:p>
        </p:txBody>
      </p:sp>
    </p:spTree>
    <p:extLst>
      <p:ext uri="{BB962C8B-B14F-4D97-AF65-F5344CB8AC3E}">
        <p14:creationId xmlns:p14="http://schemas.microsoft.com/office/powerpoint/2010/main" val="2695160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8E1AF4-CF63-42FC-8024-8770975D78C3}"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819866-79DB-486C-B392-F70F6D4CBDC3}" type="slidenum">
              <a:rPr lang="en-US" smtClean="0"/>
              <a:t>‹#›</a:t>
            </a:fld>
            <a:endParaRPr lang="en-US"/>
          </a:p>
        </p:txBody>
      </p:sp>
    </p:spTree>
    <p:extLst>
      <p:ext uri="{BB962C8B-B14F-4D97-AF65-F5344CB8AC3E}">
        <p14:creationId xmlns:p14="http://schemas.microsoft.com/office/powerpoint/2010/main" val="1073626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8E1AF4-CF63-42FC-8024-8770975D78C3}" type="datetimeFigureOut">
              <a:rPr lang="en-US" smtClean="0"/>
              <a:t>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819866-79DB-486C-B392-F70F6D4CBDC3}" type="slidenum">
              <a:rPr lang="en-US" smtClean="0"/>
              <a:t>‹#›</a:t>
            </a:fld>
            <a:endParaRPr lang="en-US"/>
          </a:p>
        </p:txBody>
      </p:sp>
    </p:spTree>
    <p:extLst>
      <p:ext uri="{BB962C8B-B14F-4D97-AF65-F5344CB8AC3E}">
        <p14:creationId xmlns:p14="http://schemas.microsoft.com/office/powerpoint/2010/main" val="3465013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78E1AF4-CF63-42FC-8024-8770975D78C3}" type="datetimeFigureOut">
              <a:rPr lang="en-US" smtClean="0"/>
              <a:t>2/21/2012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819866-79DB-486C-B392-F70F6D4CBDC3}" type="slidenum">
              <a:rPr lang="en-US" smtClean="0"/>
              <a:t>‹#›</a:t>
            </a:fld>
            <a:endParaRPr lang="en-US"/>
          </a:p>
        </p:txBody>
      </p:sp>
    </p:spTree>
    <p:extLst>
      <p:ext uri="{BB962C8B-B14F-4D97-AF65-F5344CB8AC3E}">
        <p14:creationId xmlns:p14="http://schemas.microsoft.com/office/powerpoint/2010/main" val="4183091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78E1AF4-CF63-42FC-8024-8770975D78C3}" type="datetimeFigureOut">
              <a:rPr lang="en-US" smtClean="0"/>
              <a:t>2/21/2012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819866-79DB-486C-B392-F70F6D4CBDC3}" type="slidenum">
              <a:rPr lang="en-US" smtClean="0"/>
              <a:t>‹#›</a:t>
            </a:fld>
            <a:endParaRPr lang="en-US"/>
          </a:p>
        </p:txBody>
      </p:sp>
    </p:spTree>
    <p:extLst>
      <p:ext uri="{BB962C8B-B14F-4D97-AF65-F5344CB8AC3E}">
        <p14:creationId xmlns:p14="http://schemas.microsoft.com/office/powerpoint/2010/main" val="392158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8E1AF4-CF63-42FC-8024-8770975D78C3}" type="datetimeFigureOut">
              <a:rPr lang="en-US" smtClean="0"/>
              <a:t>2/21/2012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819866-79DB-486C-B392-F70F6D4CBDC3}" type="slidenum">
              <a:rPr lang="en-US" smtClean="0"/>
              <a:t>‹#›</a:t>
            </a:fld>
            <a:endParaRPr lang="en-US"/>
          </a:p>
        </p:txBody>
      </p:sp>
    </p:spTree>
    <p:extLst>
      <p:ext uri="{BB962C8B-B14F-4D97-AF65-F5344CB8AC3E}">
        <p14:creationId xmlns:p14="http://schemas.microsoft.com/office/powerpoint/2010/main" val="4005489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8E1AF4-CF63-42FC-8024-8770975D78C3}" type="datetimeFigureOut">
              <a:rPr lang="en-US" smtClean="0"/>
              <a:t>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819866-79DB-486C-B392-F70F6D4CBDC3}" type="slidenum">
              <a:rPr lang="en-US" smtClean="0"/>
              <a:t>‹#›</a:t>
            </a:fld>
            <a:endParaRPr lang="en-US"/>
          </a:p>
        </p:txBody>
      </p:sp>
    </p:spTree>
    <p:extLst>
      <p:ext uri="{BB962C8B-B14F-4D97-AF65-F5344CB8AC3E}">
        <p14:creationId xmlns:p14="http://schemas.microsoft.com/office/powerpoint/2010/main" val="2695578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8E1AF4-CF63-42FC-8024-8770975D78C3}" type="datetimeFigureOut">
              <a:rPr lang="en-US" smtClean="0"/>
              <a:t>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819866-79DB-486C-B392-F70F6D4CBDC3}" type="slidenum">
              <a:rPr lang="en-US" smtClean="0"/>
              <a:t>‹#›</a:t>
            </a:fld>
            <a:endParaRPr lang="en-US"/>
          </a:p>
        </p:txBody>
      </p:sp>
    </p:spTree>
    <p:extLst>
      <p:ext uri="{BB962C8B-B14F-4D97-AF65-F5344CB8AC3E}">
        <p14:creationId xmlns:p14="http://schemas.microsoft.com/office/powerpoint/2010/main" val="1143880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1D4A"/>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8E1AF4-CF63-42FC-8024-8770975D78C3}" type="datetimeFigureOut">
              <a:rPr lang="en-US" smtClean="0"/>
              <a:t>2/21/2012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819866-79DB-486C-B392-F70F6D4CBDC3}" type="slidenum">
              <a:rPr lang="en-US" smtClean="0"/>
              <a:t>‹#›</a:t>
            </a:fld>
            <a:endParaRPr lang="en-US"/>
          </a:p>
        </p:txBody>
      </p:sp>
    </p:spTree>
    <p:extLst>
      <p:ext uri="{BB962C8B-B14F-4D97-AF65-F5344CB8AC3E}">
        <p14:creationId xmlns:p14="http://schemas.microsoft.com/office/powerpoint/2010/main" val="14477847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vintageclothing.about.com/bio/Ashley-Kane-43872.ht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en.wikipedia.org/wiki/Madeleine_Vionnet" TargetMode="External"/><Relationship Id="rId2" Type="http://schemas.openxmlformats.org/officeDocument/2006/relationships/hyperlink" Target="http://en.wikipedia.org/wiki/Elsa_Schiaparelli" TargetMode="Externa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metmuseum.org/toah/hd/elsa/hd_elsa.ht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3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0782"/>
            <a:ext cx="7772400" cy="1470025"/>
          </a:xfrm>
        </p:spPr>
        <p:txBody>
          <a:bodyPr/>
          <a:lstStyle/>
          <a:p>
            <a:r>
              <a:rPr lang="en-US" dirty="0" smtClean="0">
                <a:solidFill>
                  <a:schemeClr val="bg1"/>
                </a:solidFill>
                <a:latin typeface="Brush Script Std" pitchFamily="66" charset="0"/>
              </a:rPr>
              <a:t>Fashions of the 20</a:t>
            </a:r>
            <a:r>
              <a:rPr lang="en-US" baseline="30000" dirty="0" smtClean="0">
                <a:solidFill>
                  <a:schemeClr val="bg1"/>
                </a:solidFill>
                <a:latin typeface="Brush Script Std" pitchFamily="66" charset="0"/>
              </a:rPr>
              <a:t>th</a:t>
            </a:r>
            <a:r>
              <a:rPr lang="en-US" dirty="0" smtClean="0">
                <a:solidFill>
                  <a:schemeClr val="bg1"/>
                </a:solidFill>
                <a:latin typeface="Brush Script Std" pitchFamily="66" charset="0"/>
              </a:rPr>
              <a:t> Century 1930</a:t>
            </a:r>
            <a:endParaRPr lang="en-US" dirty="0">
              <a:solidFill>
                <a:schemeClr val="bg1"/>
              </a:solidFill>
              <a:latin typeface="Brush Script Std" pitchFamily="66" charset="0"/>
            </a:endParaRPr>
          </a:p>
        </p:txBody>
      </p:sp>
      <p:sp>
        <p:nvSpPr>
          <p:cNvPr id="3" name="Subtitle 2"/>
          <p:cNvSpPr>
            <a:spLocks noGrp="1"/>
          </p:cNvSpPr>
          <p:nvPr>
            <p:ph type="subTitle" idx="1"/>
          </p:nvPr>
        </p:nvSpPr>
        <p:spPr>
          <a:xfrm>
            <a:off x="838200" y="2819400"/>
            <a:ext cx="7467600" cy="3048000"/>
          </a:xfrm>
        </p:spPr>
        <p:txBody>
          <a:bodyPr>
            <a:normAutofit/>
          </a:bodyPr>
          <a:lstStyle/>
          <a:p>
            <a:r>
              <a:rPr lang="en-US" sz="3600" dirty="0" smtClean="0">
                <a:solidFill>
                  <a:schemeClr val="bg1"/>
                </a:solidFill>
                <a:latin typeface="Brush Script Std" pitchFamily="66" charset="0"/>
              </a:rPr>
              <a:t>Reyna Vargas</a:t>
            </a:r>
          </a:p>
          <a:p>
            <a:r>
              <a:rPr lang="en-US" sz="3600" dirty="0" smtClean="0">
                <a:solidFill>
                  <a:schemeClr val="bg1"/>
                </a:solidFill>
                <a:latin typeface="Brush Script Std" pitchFamily="66" charset="0"/>
              </a:rPr>
              <a:t>Apparel Merchandising and Design</a:t>
            </a:r>
          </a:p>
          <a:p>
            <a:r>
              <a:rPr lang="en-US" sz="3600" dirty="0" smtClean="0">
                <a:solidFill>
                  <a:schemeClr val="bg1"/>
                </a:solidFill>
                <a:latin typeface="Brush Script Std" pitchFamily="66" charset="0"/>
              </a:rPr>
              <a:t>Spring 2012</a:t>
            </a:r>
            <a:endParaRPr lang="en-US" sz="3600" dirty="0">
              <a:solidFill>
                <a:schemeClr val="bg1"/>
              </a:solidFill>
              <a:latin typeface="Brush Script Std" pitchFamily="66" charset="0"/>
            </a:endParaRPr>
          </a:p>
        </p:txBody>
      </p:sp>
    </p:spTree>
    <p:extLst>
      <p:ext uri="{BB962C8B-B14F-4D97-AF65-F5344CB8AC3E}">
        <p14:creationId xmlns:p14="http://schemas.microsoft.com/office/powerpoint/2010/main" val="1363171479"/>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rush Script MT" pitchFamily="66" charset="0"/>
              </a:rPr>
              <a:t>Popular colors</a:t>
            </a:r>
            <a:endParaRPr lang="en-US" dirty="0">
              <a:latin typeface="Brush Script MT" pitchFamily="66" charset="0"/>
            </a:endParaRPr>
          </a:p>
        </p:txBody>
      </p:sp>
      <p:sp>
        <p:nvSpPr>
          <p:cNvPr id="3" name="Content Placeholder 2"/>
          <p:cNvSpPr>
            <a:spLocks noGrp="1"/>
          </p:cNvSpPr>
          <p:nvPr>
            <p:ph idx="1"/>
          </p:nvPr>
        </p:nvSpPr>
        <p:spPr>
          <a:xfrm>
            <a:off x="762000" y="1600200"/>
            <a:ext cx="6629400" cy="4724400"/>
          </a:xfrm>
        </p:spPr>
        <p:txBody>
          <a:bodyPr/>
          <a:lstStyle/>
          <a:p>
            <a:pPr marL="0" indent="0">
              <a:buNone/>
            </a:pPr>
            <a:r>
              <a:rPr lang="en-US" sz="4000" dirty="0" smtClean="0">
                <a:latin typeface="Brush Script MT" pitchFamily="66" charset="0"/>
              </a:rPr>
              <a:t>The </a:t>
            </a:r>
            <a:r>
              <a:rPr lang="en-US" sz="4000" dirty="0">
                <a:latin typeface="Brush Script MT" pitchFamily="66" charset="0"/>
              </a:rPr>
              <a:t>1930's were </a:t>
            </a:r>
            <a:r>
              <a:rPr lang="en-US" sz="4000" dirty="0" smtClean="0">
                <a:latin typeface="Brush Script MT" pitchFamily="66" charset="0"/>
              </a:rPr>
              <a:t>characterized </a:t>
            </a:r>
            <a:r>
              <a:rPr lang="en-US" sz="4000" dirty="0">
                <a:latin typeface="Brush Script MT" pitchFamily="66" charset="0"/>
              </a:rPr>
              <a:t>by the great depression, so most people </a:t>
            </a:r>
            <a:r>
              <a:rPr lang="en-US" sz="4000" dirty="0" smtClean="0">
                <a:latin typeface="Brush Script MT" pitchFamily="66" charset="0"/>
              </a:rPr>
              <a:t>weren't </a:t>
            </a:r>
            <a:r>
              <a:rPr lang="en-US" sz="4000" dirty="0">
                <a:latin typeface="Brush Script MT" pitchFamily="66" charset="0"/>
              </a:rPr>
              <a:t>really into </a:t>
            </a:r>
            <a:r>
              <a:rPr lang="en-US" sz="4000" dirty="0" smtClean="0">
                <a:latin typeface="Brush Script MT" pitchFamily="66" charset="0"/>
              </a:rPr>
              <a:t>fashion and they wore dark colors instead of bright colors.</a:t>
            </a:r>
            <a:r>
              <a:rPr lang="en-US" dirty="0"/>
              <a:t/>
            </a:r>
            <a:br>
              <a:rPr lang="en-US" dirty="0"/>
            </a:br>
            <a:endParaRPr lang="en-US" i="1" dirty="0"/>
          </a:p>
        </p:txBody>
      </p:sp>
      <p:sp>
        <p:nvSpPr>
          <p:cNvPr id="5" name="AutoShape 2" descr="data:image/jpeg;base64,/9j/4AAQSkZJRgABAQAAAQABAAD/2wBDAAkGBwgHBgkIBwgKCgkLDRYPDQwMDRsUFRAWIB0iIiAdHx8kKDQsJCYxJx8fLT0tMTU3Ojo6Iys/RD84QzQ5Ojf/2wBDAQoKCg0MDRoPDxo3JR8lNzc3Nzc3Nzc3Nzc3Nzc3Nzc3Nzc3Nzc3Nzc3Nzc3Nzc3Nzc3Nzc3Nzc3Nzc3Nzc3Nzf/wAARCAC6ARADASIAAhEBAxEB/8QAGwAAAgMBAQEAAAAAAAAAAAAAAgMBBAUABgf/xAA5EAABAwMDAgQEAwcEAwEAAAABAAIRAyExBBJBUWEFEyJxMoGRwQahsRUzQtHh8PEjUmJyFCQlNP/EABgBAAMBAQAAAAAAAAAAAAAAAAABAgME/8QAIBEBAQACAwEBAQEBAQAAAAAAAAECERIhMQNBMiJCI//aAAwDAQACEQMRAD8A+WnJN0QbBED5ItsmBHRS5gHN+y3dwHwT91LSJthA4XjnumspiBJQEiHchTALoiy4NDRK4EWJsmpAEGAYHZG2xuuz8MdUDrSCUHDhFy3nhNbFo5VakZMBODiCLW5TlXKbAMZKB1MtuMJtEiRICe+iHM3DnhPW1qQZuaSSRHTlds9O0DiccJ76exuTMYSLCwuQLo0jKEaR/wD4nilCofhLtp9jZaPiNEU6zp64WbrKZdRDhZwufda9WoNb4fp9VB3PZtd/2FilP2I+fVuLKft3ZgASe6q65vmaZwuXMM/zVx9NrQ6xkITTDgWOvuEW6lTZsvpjvpmaAkvAC0XGHWPF1R8Nbs1TmOsWzKtugvcSUsfGPz8Lc6CuEEdB1UEXmZAUk8ZGULrnC84cugG4Nl1R1gJmcqMA4MoTQnHT3RUnAGDJSyCTa6KwEnKRQbgXfCFzWkY54QjiBCOnJPqNuqZuP0CgwebdlxImJXEACQUGjF5R4EWSwBKY4GUHC3FwyVAF+5TZBkERKANlw6ILRjdpPUDtynNDYhwNuEsMAggo2kgw4m/RVFwDo3Ax9F0kwpfAeFxPrsPZIGOaPSCOEDoaMeodVO8lsEAyuqH0XGOEzCCSuJMjohAMCB7qSYnn2SBlORi108ENAkgk90mm9sGRBSzcyCnvSpdLYqNsABMq1ScTF57rPE7Ntpm6sUahEX7QqlXKs6poIDm36qlO03sDlawivRDW8YWdWpOmNt0ZT9XYV6SyI9+5KteBOaaOs0L7eWfNp+2D9lUawsIJG6PVHUpdLUDR+IafUzDN3l1I5abH9VO9dufL/NmRtcQYuB0HKANAfMncBJJ6nCu6+iaVc7j1xyqRYQC/aDaYByU7O2ucUqgFLWkgyKg/ypy4/pKPXs2tpvNyx4B+6XUeN9hCiuXy0QnEZUOgOHQpgd/p++PZCDLZIHVB0JA+XRLc64TX2GYhVy4uPdKpqWktmFMyIK4dcIxfgeyBEsibHsiJBxYBAJLoj5qXNON0hNQSBbsiaJNijbRc7i3CtUdI4CYARJacm1Ty5GTMYhEymSLCVpDSEOBe5o5yja2hSbJO6DcBXxXMVNmlMCRlPboWiXVoaEVXXCwptiPmqFbVucT6jexRvGH1EUwQMz7lE2AL/Eclc3T1W/FTdn/aVz6ZB5b1skmBNpJOVDRb0/EuAlsdFLQLm9sJAQjdwpLh/Elu2i83UtBdaCOZQYombkAfkudtFuOqiHFpMHHC4NvklAS0tLLAyjIbExZEymIG75oajSDtsfZPRukRumx4RNeBiVzaY23MlC5pi5AQfjT0VcMqDjsruroCpTc9gEuWDSc5pAOV6Lwuq2vpnUyQHAWV43bXGsStTFM7pkgYnlUtWxlWmWZkQD3Wnr2BtX0xAkjd1VGpQaQTTcSYgR+amxn9JuNJlX/y/CdJqHQZbsqR/ubZUqzCKUgSQYPuU38OkVNLrdJbdTqCq0f8TY/oFFWSQ1wLiTHptJ5R7DwvLCKNanuo1GkzAgdzn7Kk1+6CcQtamxm4tFgPS2PzWPZrnNM+kkQoyc/0mqsghzcT1uubO8kG/IS6RBHUC47lNY0G4slC9DUs3MKuPjuLptR0hRRbLt1kVN7o4nKYGDjMKabQR6gZTNgaZMEe6cjSRFOkJg/NWW6em34iZ7JIrBpgXgLhUcWmbzglVNKki5SFFlySR0XVda1oLWACOypvrEAGL9kncTc3JRyVvS07VPMGY6pD65cULW3mQBzfugcIBi8pW0raGpVgRz2QGAZ+ikstMWQxOTHVSi3ayNfqWvA8xwta6lvimoHp8x5mx9RVJzDJkbY69EIBJkTKOVTyrS/atciHOEcAhF+1XuBG1hOZ2BZzZ3S0SeAVxkNABvHCOVPnWh+0i5xllEz1pi35I264iXeTRc2LjywFmSRE5RBxb8uU+VHOtH9oMBl2noQSD+7hHT8SomJ01EzkAGyzGttJt7hFtDGiwPJRyp861G+I6cuM6WmR3n+al2t0xaCNJTM9CbfmsqwJJEn/AI8oCbA3nhPnT51tN12nBvpGibWcbKaur0Dm7Rpoc7nccLEBJghwF5sp3EHMFHOjm0az9PEsDgrng2r8rVU2/wAJKw914lP0rnU9Q0gkiZsiZdnjn23fGqe2uSIB49lluqOJa1uT6R2C2PFD5lGlWHLeSshxhpGJ+I/7R0V5etsu4V4TWNL8RUhT+DUMNL3EW/MBXtVSqMeXSJcTB7lY9WoKOv0OoaIayq2PYEf1XofEmtbXcHk7Wvwf1hTj5UfH/qM5xdumn8AhrQeeFl6oAayqMNcdw9lqOqNDmbQJuGngDqqGvA30ajPhcCyY6f2UsvGf1hVMbn+nHAVgCWnMRayVptof6xbqrNdopgkHKURPFGqIdYz1R0yNp4QPE9F1Kx7Kf1M9PD45UOqEjsOiJoa0E9cIHYnKpogzAM5RCpDcSup0t5vYfVS8bHQTPcJF2PcYH92QzYTHVdu3AAtAj6IRA4mD8kz2ZcGwtELqhuNzYB4XNO6IdECUBByZCD2kMJBOVzmXgHNrKHHbh0iVwcfUTBkQgujnUIggEwPuhfp+QJ98q/sEiJmyHyySZgiMquKtRntoOve0ImUXEzcHr34V1wGYzaByjp02m8dL/wB/3lLiOMUHUQIIkCMqPJNyAPfstF9EOyMgRbhCKdnbY6SU+I4s80/W0Ax1HRF5Qc7c5oDT0Ku+TGRt6EqDSYBYiPe6XEcWc9gBBaAgI9UA8q3UpE+rFsKu5rpIIxxKVibiUARAPXClzT/JHt44J+ZUQ4iwkqU6BDtw7qzRYdwINv0QQG4sRYynaBhqaplMC5OAqkPGdt3Xf6ei07XQJZe6xqpiQ8nZPTPZbXjLxu8sAQwBtuViVnw0gMtMCT+avJ0XrFQ8W3GnfIdgcdAvU+KOFanSrMEitSa4O9wF5XxOBQF5O+5GCV6PR1GVfw9oniSW0y0z1BI/kpx9rL5X/wBLFB7d24Bzpe4ADEBV9Y0P0byydrPgEXgcq6S5rnQ8b4DWkYbyUDmNc3YXektLGmIkZJ7p6X9JuVkUnXaZtytekBWo7HGT1jHP6LFpktBY4XaYK0NO/bYG8R9cqMax+dK1FFzHGR9Aq7JBuVr1m+fSkC94WTUYabk8pospqn22EFvq4XUxuPtylUnhog3HKcwxB55EJQ5dnUfTJBniJS9QCSATBHCjzIkzFoKW924yeRyns7ekATuOJPK48x84XAgNI+6hsXvE9EknNIAILZnnsgBySYUE9yQLXsofDRflM9oLtrhiy49cKDGW3BUE4iw5SLbcL7WA7pZ9U7TeLqt57ySDyo80wQDfutNtdrgjb6iA2De64uDRZwEfRU215kugzOVztQAYGBZLcG4uurAwTEgzKDzhJLoPeFSdWt6jY9EPmQ209ijkNrrq8DBIAwbwoa5oMjECFQFVwHA+WETahxNuoS5DkuVDtE5J68JIaCZt1F4gpYrDdD5t04CNzxuBExMiCi09yhe2XAtI7dilFjgBtGTiUx9UBxKHeHCTabZSTdFwbxM91t/hrT/+w7UVPhpiZ7rKo0y54ABM9F6elRGn8PFNk7n+o3vZVjO9nhj2zte/e9203PfBWdUeQBA3O2kNnor+oGZIzfMZVF+4OOwEE3noxPJpmzfEr6dsYaYEDPU/Veg/ClRtbwWtRqCRReY9nD+hWD4jB08iwtAnjj7rT/BVYMfrKLgCH0dwB6g/1KjG/wC3NhdfWG1gWuIFhjtlLqOBALSZcNjJ4HJVjWeqoRcSYjoSqdYmCWAkuhrL3AVV05s/UMjWVL2dDh806i6GFoAQa1sVqbgYBln0RUHRIIAPEhR+ubHrKruneAQIEARPSLpGupQdwwVNMSRJME/knvaa9Ih1iIItybD8lXsXZuMkiDi6fTcCLkSl1A6biEAJbBUeMpdU8tcRiOygjfFui5rzyD17Igese6agvADosYOQhsDn6FMIFrCEJFsAQgI3EySL91JO4wbd0IaYmf5IHE8IAogE9MqJEjcJnkLnSZwoAbEkHtCRGbjMg/I8rvM9IN5wua1rTmwHKEtmXGL3TMZcR/CokkWhRMZvKhxm5Axwgxb+J+ZRVCcONuyAsIbPCm20XNykBMYZ7HlA70mw7I6fF7BC4esx/lMa6CCefqiDiAJ4vZc0Sfmi2yOAkNOhz/Y9VNKnvfAM9kbGk8Y6LQ02lBglmMwqk2uY7WfC9KWvbMgK/ra0Nc0xJEfJd5jKFJwYCHHgHCzdU5zgTyBcnotfI3k0CpUuXFstm4d0VaqdzHbrlwBf2aOJ6lKfULWugncMiM9EBqgyw3Ey6MOP9FnazzyVtfDqBda8WHH9iPqrX4SeGeK0wcvpvaO5ifsquuG2iWg7hweqPwKoKPimie4wBVaCfcx91H/Tl8+kra1jXNqncNxBkduiqVLPgATgdMK94qws1LrWBMd1Qq7hBcAQBA91rfXdmq66n/6Rcxx20yCLZiZ/VLB27HNj1X9lYLA6m+k6bt2zxOVV0JFXStn4m+n2UX1yZf0tUpLcdrnjlOD5eBtjJJHQYSHWAAFub5VgSRtBMuO35JxrFbWU4dIwRfsVTe0tHAPRalZoq0yGgiSYHSLLLfcEGynKMs5qoa5NYZsBflIbm3smB0xKmJlGRMi88oQ4yPsikEGZUHODdUadzueeqEtggi4N0wBuTaELnGMIOhJHf7qGkXkyeFEzJJg9lESfV0SSZtM7iJHdRckg3B/JEXYNj2UAy7E9whTtu45x1RiAfhJXW22AARNI3GHREZTUF0tGLIBm9j2TSDNm3zKEMJcGk+rJsgaFsiAAeqgyRYnoER+Gxd0sUynR8wxaRwLJ6Voqm1xBAbynNoy4ANtMwVf02jeSPSCBx2V5tChpmlziGm+MKpguYqmn0by9pe0QrhjTMBAEmZCCrrG7T5Y2+ngf3yqNSs57YLrEq+ouLFWs6YHygWKoVq0jnrHJXbiJ3QT2/VJqOl0lskH+wotLLIDnHZtAvJsOSgiQAPhBvP5n3Uv9RJaItabW5QuaCAHATwAoYWlaoh1ExOeeiQZY5rmnEEe6s1QSwznFkmq3aRCmssvXrfFX+Y8VQ6RUaHzFriVkVDuETMXvyVp1zPhmjIm+nZn2us1xcHXMwJ+a2ruveMAz0ktNgLyDyVQ0JDNdqKH8LiS37K4Glrr3ABdYrP1U6fxKnUmzoP2UXrtyfXrVaBbETJE3TWFgxbjOUUNc7a4iDdL9LXENM5hU1xGHXySXGY6ALP1jNrw8WDhMd1fhri6AMQEuvTFWiWtEXJb8krNws5uM0xf9UIJyblRcScqQZysnOdTdIINzEXRHbFwYSRYjlHc2VRUo90iwxa6EnJdfousCYFsBQ5pkRKDCTMLuygg7r8oTZJJ7zO2+OOFDSQB0KIAXBCnaJEDiybQTQ2BAEkYlSLBwb8hChgEEkFPoM2ncRJnB57KpFSFtY4NbItwmta4OgZ5VilpQ+HbI6GLK8ykym24bA69VUxaTFV0mjNQjcCAOIwtCnRoUGYDzF7Qq79VBDQPYyqdWuXOMl0zZV1F6kXa+vLGkUhHWMKi+s6o8kkgBKc8uJnPHZBLmkCSB169lNy2VyE+oZbtJJUt+LIG24I68JbZ2OLRM2iFLLOJME8/dJO9mVZDNtoyB24lKc0ckiOyN795Jm/X9UBdExg3IQVC6nJAJsboTkeo2NpN0Je6S2bG0x9UO8yRcNPHVTtlal5c8Qbc91Xq57prmAGQZBH0SngSTNxx1SrPJ6jRhx8D0bpcfSYA4hxWfUvkczC0NFXB/DFBjQNwe5ucXn7qiQP4pBPXha/kduP8AEVnOk3Jvc3wOizvFwJovAixz9VpPYHOgG7vyCo+LAu07HHh1lGXjm+v81e0NTzNLTdy20oqvpcAqPg9SabqZMd1pVWEsBEjiU53ifyy3CSGm5dgY7lTdrhB4AiVLabiJAObkodrWPG7AuUNao62n5WoJA9LrhIgdFp6uj5mn2iC5okd1lAyIsoymq5c5qpBE8pjb82SiDN0THFpspTKbLZxZRP06ri61sdeqEQZyqVtBkC64km9lziYuuDvZSS0B6ZdecmEQJkBtiLgyiZRLzAsFf0ujaxs1BLZmIWsxtdExtV6Gnc53BxlXtPpLF0QAbymghjHODYBVatqSbAwBnur1I1k0tvqta3/TcDGZVTUalwH3Vc1ic3tKS57i3qZz+qVyFyGaznGIPy/JKNQ7iBabd0LyQXQYEYhcDNm/Pqo2zuQ/OJAAAnOLyudLhB9v8oBeJHquSpY4AOEGSZygtnNaS7aCbm57LpIPTr3ClgByLwohjjDQY9k1yAcAeLnKB20btt29SiqTME2KWbESJt/hJOQXOcDcRbqocRbF8kHPVc9zXGTcoGt3CBk9UmVMcBsBBGUh/YjumGYgD6pBPqIACVRXpfDRs8CmLtrOj6BVKxmzrmblWfCXOPg9QAn94Y7WCr1WxILxJ/RafkdmH8RVJJ93W9gq2vh2kdPEQnVgAQQSAeR0Sa3r072/8VFc+flip4dU2VLiV6Ki0VGFvGQvLacw9ek8Mqg7JjpZHzv4z+VLqgssQTOOygOcXTAuZuFY10irDgAVXbImTNohXfXW4fEHOsCCVl6un5NcgYNx7LVhzQ4nOBKreIM8yluA9TP0U5TcY/THpnu7IZ+S4GVxEFZucYcUU2nBSRZMBkZQcqXXzwhjouJtBUIFejpsa1oMYOSpOpgQCR3SKlbcJubwAq1SrHHvdb3LTtt0tVdU4EhpthVajw6Mk8xylOqSJiLLnH0zAuot2i5pLjMgxxPVcTAA3f1QNIw4I2kuMDi3uknadpaJEGeqGQ0Rxwp3BzbiNuAgNpkoKjDiG7pkmwCJnxNGYygDRtBB7wmUx6iRzynDhzXO3EEj3KiHfELW44CMRtduyc/VLdIMbgRN02oA8N9MTnKGA6Bjv3RkS0gf4QPAggRHXskil1PhjIHPZA0ki5ESpJJJJyoPSxUsqgkgXCC4vAkot2ASSiaxzzETHKE+t7w1hb4KSIg1Deeyz3biTEkmyv6YgeDU2tmd7pVB25rvZaXyOufxCqrbExiwCS+XU3RwIT3mfYCPmlbRBEzaFNYZMenZ61tDUDSCCsmIqEd1d074cFnjdVzYXVeiqDzmtqG9rqsWbWzIN8Kx4e8VKJYZ6pNVtyALLovc27cL0S942iBi5UbmuBa7JFwVABkjuo2bntPOSo2MoyarDSrOZ0QE91c8QpktbV+qog9VlZquPKaukhEwi8oJXSkRhAlcZwhBPCk9YTNqPqSBtSn1JEQLoTn5BQPiPur26LajdBtwcLg7c8/kub8LvZQPgB5lJI4G4fRFEMDpOV1b94fdGz4AOLfqmYTDqcA+qfqlkOGb3go6tmt9igp4+SAaACRfaAm02kOa0cibJDfhKttwfn+qcXjEtJLCY7klA7dkZN7qaBJF+q6rZ59ym0/Cz6RHBCXI2gg4yOqfX+Gn7hVXfwe5SRk62Sc/kuLTJAHRC/ARNJtfqkyLd8QtH6IqcNdDp7hRWz8lzMpFPXoT6fC6ECxBMLOcHXkcWWvUH/z9N/1VCsPSFrXZP5Z73CQIMDK5gEmPqifgoKePmoc+XrJrt2ahw7prHQLper//AEu90Q+ELP8AXJ+trwqvtc29uVf1DXAlwwVi6H7rfrfuKf8A1W+HcdXzrNcIF7FDMSd3ZTU/eIDk+6ltS6zQ5r2/w4CyT6XEHIWw74T7rK1f74+6jNyfWfpZUHsp4ChQyE0lG0pbUxmEHH//2Q=="/>
          <p:cNvSpPr>
            <a:spLocks noChangeAspect="1" noChangeArrowheads="1"/>
          </p:cNvSpPr>
          <p:nvPr/>
        </p:nvSpPr>
        <p:spPr bwMode="auto">
          <a:xfrm>
            <a:off x="63500" y="-855663"/>
            <a:ext cx="2590800" cy="17716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descr="data:image/jpeg;base64,/9j/4AAQSkZJRgABAQAAAQABAAD/2wBDAAkGBwgHBgkIBwgKCgkLDRYPDQwMDRsUFRAWIB0iIiAdHx8kKDQsJCYxJx8fLT0tMTU3Ojo6Iys/RD84QzQ5Ojf/2wBDAQoKCg0MDRoPDxo3JR8lNzc3Nzc3Nzc3Nzc3Nzc3Nzc3Nzc3Nzc3Nzc3Nzc3Nzc3Nzc3Nzc3Nzc3Nzc3Nzc3Nzf/wAARCAC6ARADASIAAhEBAxEB/8QAGwAAAgMBAQEAAAAAAAAAAAAAAgMBBAUABgf/xAA5EAABAwMDAgQEAwcEAwEAAAABAAIRAyExBBJBUWEFEyJxMoGRwQahsRUzQtHh8PEjUmJyFCQlNP/EABgBAAMBAQAAAAAAAAAAAAAAAAABAgME/8QAIBEBAQACAwEBAQEBAQAAAAAAAAECERIhMQNBMiJCI//aAAwDAQACEQMRAD8A+WnJN0QbBED5ItsmBHRS5gHN+y3dwHwT91LSJthA4XjnumspiBJQEiHchTALoiy4NDRK4EWJsmpAEGAYHZG2xuuz8MdUDrSCUHDhFy3nhNbFo5VakZMBODiCLW5TlXKbAMZKB1MtuMJtEiRICe+iHM3DnhPW1qQZuaSSRHTlds9O0DiccJ76exuTMYSLCwuQLo0jKEaR/wD4nilCofhLtp9jZaPiNEU6zp64WbrKZdRDhZwufda9WoNb4fp9VB3PZtd/2FilP2I+fVuLKft3ZgASe6q65vmaZwuXMM/zVx9NrQ6xkITTDgWOvuEW6lTZsvpjvpmaAkvAC0XGHWPF1R8Nbs1TmOsWzKtugvcSUsfGPz8Lc6CuEEdB1UEXmZAUk8ZGULrnC84cugG4Nl1R1gJmcqMA4MoTQnHT3RUnAGDJSyCTa6KwEnKRQbgXfCFzWkY54QjiBCOnJPqNuqZuP0CgwebdlxImJXEACQUGjF5R4EWSwBKY4GUHC3FwyVAF+5TZBkERKANlw6ILRjdpPUDtynNDYhwNuEsMAggo2kgw4m/RVFwDo3Ax9F0kwpfAeFxPrsPZIGOaPSCOEDoaMeodVO8lsEAyuqH0XGOEzCCSuJMjohAMCB7qSYnn2SBlORi108ENAkgk90mm9sGRBSzcyCnvSpdLYqNsABMq1ScTF57rPE7Ntpm6sUahEX7QqlXKs6poIDm36qlO03sDlawivRDW8YWdWpOmNt0ZT9XYV6SyI9+5KteBOaaOs0L7eWfNp+2D9lUawsIJG6PVHUpdLUDR+IafUzDN3l1I5abH9VO9dufL/NmRtcQYuB0HKANAfMncBJJ6nCu6+iaVc7j1xyqRYQC/aDaYByU7O2ucUqgFLWkgyKg/ypy4/pKPXs2tpvNyx4B+6XUeN9hCiuXy0QnEZUOgOHQpgd/p++PZCDLZIHVB0JA+XRLc64TX2GYhVy4uPdKpqWktmFMyIK4dcIxfgeyBEsibHsiJBxYBAJLoj5qXNON0hNQSBbsiaJNijbRc7i3CtUdI4CYARJacm1Ty5GTMYhEymSLCVpDSEOBe5o5yja2hSbJO6DcBXxXMVNmlMCRlPboWiXVoaEVXXCwptiPmqFbVucT6jexRvGH1EUwQMz7lE2AL/Eclc3T1W/FTdn/aVz6ZB5b1skmBNpJOVDRb0/EuAlsdFLQLm9sJAQjdwpLh/Elu2i83UtBdaCOZQYombkAfkudtFuOqiHFpMHHC4NvklAS0tLLAyjIbExZEymIG75oajSDtsfZPRukRumx4RNeBiVzaY23MlC5pi5AQfjT0VcMqDjsruroCpTc9gEuWDSc5pAOV6Lwuq2vpnUyQHAWV43bXGsStTFM7pkgYnlUtWxlWmWZkQD3Wnr2BtX0xAkjd1VGpQaQTTcSYgR+amxn9JuNJlX/y/CdJqHQZbsqR/ubZUqzCKUgSQYPuU38OkVNLrdJbdTqCq0f8TY/oFFWSQ1wLiTHptJ5R7DwvLCKNanuo1GkzAgdzn7Kk1+6CcQtamxm4tFgPS2PzWPZrnNM+kkQoyc/0mqsghzcT1uubO8kG/IS6RBHUC47lNY0G4slC9DUs3MKuPjuLptR0hRRbLt1kVN7o4nKYGDjMKabQR6gZTNgaZMEe6cjSRFOkJg/NWW6em34iZ7JIrBpgXgLhUcWmbzglVNKki5SFFlySR0XVda1oLWACOypvrEAGL9kncTc3JRyVvS07VPMGY6pD65cULW3mQBzfugcIBi8pW0raGpVgRz2QGAZ+ikstMWQxOTHVSi3ayNfqWvA8xwta6lvimoHp8x5mx9RVJzDJkbY69EIBJkTKOVTyrS/atciHOEcAhF+1XuBG1hOZ2BZzZ3S0SeAVxkNABvHCOVPnWh+0i5xllEz1pi35I264iXeTRc2LjywFmSRE5RBxb8uU+VHOtH9oMBl2noQSD+7hHT8SomJ01EzkAGyzGttJt7hFtDGiwPJRyp861G+I6cuM6WmR3n+al2t0xaCNJTM9CbfmsqwJJEn/AI8oCbA3nhPnT51tN12nBvpGibWcbKaur0Dm7Rpoc7nccLEBJghwF5sp3EHMFHOjm0az9PEsDgrng2r8rVU2/wAJKw914lP0rnU9Q0gkiZsiZdnjn23fGqe2uSIB49lluqOJa1uT6R2C2PFD5lGlWHLeSshxhpGJ+I/7R0V5etsu4V4TWNL8RUhT+DUMNL3EW/MBXtVSqMeXSJcTB7lY9WoKOv0OoaIayq2PYEf1XofEmtbXcHk7Wvwf1hTj5UfH/qM5xdumn8AhrQeeFl6oAayqMNcdw9lqOqNDmbQJuGngDqqGvA30ajPhcCyY6f2UsvGf1hVMbn+nHAVgCWnMRayVptof6xbqrNdopgkHKURPFGqIdYz1R0yNp4QPE9F1Kx7Kf1M9PD45UOqEjsOiJoa0E9cIHYnKpogzAM5RCpDcSup0t5vYfVS8bHQTPcJF2PcYH92QzYTHVdu3AAtAj6IRA4mD8kz2ZcGwtELqhuNzYB4XNO6IdECUBByZCD2kMJBOVzmXgHNrKHHbh0iVwcfUTBkQgujnUIggEwPuhfp+QJ98q/sEiJmyHyySZgiMquKtRntoOve0ImUXEzcHr34V1wGYzaByjp02m8dL/wB/3lLiOMUHUQIIkCMqPJNyAPfstF9EOyMgRbhCKdnbY6SU+I4s80/W0Ax1HRF5Qc7c5oDT0Ku+TGRt6EqDSYBYiPe6XEcWc9gBBaAgI9UA8q3UpE+rFsKu5rpIIxxKVibiUARAPXClzT/JHt44J+ZUQ4iwkqU6BDtw7qzRYdwINv0QQG4sRYynaBhqaplMC5OAqkPGdt3Xf6ei07XQJZe6xqpiQ8nZPTPZbXjLxu8sAQwBtuViVnw0gMtMCT+avJ0XrFQ8W3GnfIdgcdAvU+KOFanSrMEitSa4O9wF5XxOBQF5O+5GCV6PR1GVfw9oniSW0y0z1BI/kpx9rL5X/wBLFB7d24Bzpe4ADEBV9Y0P0byydrPgEXgcq6S5rnQ8b4DWkYbyUDmNc3YXektLGmIkZJ7p6X9JuVkUnXaZtytekBWo7HGT1jHP6LFpktBY4XaYK0NO/bYG8R9cqMax+dK1FFzHGR9Aq7JBuVr1m+fSkC94WTUYabk8pospqn22EFvq4XUxuPtylUnhog3HKcwxB55EJQ5dnUfTJBniJS9QCSATBHCjzIkzFoKW924yeRyns7ekATuOJPK48x84XAgNI+6hsXvE9EknNIAILZnnsgBySYUE9yQLXsofDRflM9oLtrhiy49cKDGW3BUE4iw5SLbcL7WA7pZ9U7TeLqt57ySDyo80wQDfutNtdrgjb6iA2De64uDRZwEfRU215kugzOVztQAYGBZLcG4uurAwTEgzKDzhJLoPeFSdWt6jY9EPmQ209ijkNrrq8DBIAwbwoa5oMjECFQFVwHA+WETahxNuoS5DkuVDtE5J68JIaCZt1F4gpYrDdD5t04CNzxuBExMiCi09yhe2XAtI7dilFjgBtGTiUx9UBxKHeHCTabZSTdFwbxM91t/hrT/+w7UVPhpiZ7rKo0y54ABM9F6elRGn8PFNk7n+o3vZVjO9nhj2zte/e9203PfBWdUeQBA3O2kNnor+oGZIzfMZVF+4OOwEE3noxPJpmzfEr6dsYaYEDPU/Veg/ClRtbwWtRqCRReY9nD+hWD4jB08iwtAnjj7rT/BVYMfrKLgCH0dwB6g/1KjG/wC3NhdfWG1gWuIFhjtlLqOBALSZcNjJ4HJVjWeqoRcSYjoSqdYmCWAkuhrL3AVV05s/UMjWVL2dDh806i6GFoAQa1sVqbgYBln0RUHRIIAPEhR+ubHrKruneAQIEARPSLpGupQdwwVNMSRJME/knvaa9Ih1iIItybD8lXsXZuMkiDi6fTcCLkSl1A6biEAJbBUeMpdU8tcRiOygjfFui5rzyD17Igese6agvADosYOQhsDn6FMIFrCEJFsAQgI3EySL91JO4wbd0IaYmf5IHE8IAogE9MqJEjcJnkLnSZwoAbEkHtCRGbjMg/I8rvM9IN5wua1rTmwHKEtmXGL3TMZcR/CokkWhRMZvKhxm5Axwgxb+J+ZRVCcONuyAsIbPCm20XNykBMYZ7HlA70mw7I6fF7BC4esx/lMa6CCefqiDiAJ4vZc0Sfmi2yOAkNOhz/Y9VNKnvfAM9kbGk8Y6LQ02lBglmMwqk2uY7WfC9KWvbMgK/ra0Nc0xJEfJd5jKFJwYCHHgHCzdU5zgTyBcnotfI3k0CpUuXFstm4d0VaqdzHbrlwBf2aOJ6lKfULWugncMiM9EBqgyw3Ey6MOP9FnazzyVtfDqBda8WHH9iPqrX4SeGeK0wcvpvaO5ifsquuG2iWg7hweqPwKoKPimie4wBVaCfcx91H/Tl8+kra1jXNqncNxBkduiqVLPgATgdMK94qws1LrWBMd1Qq7hBcAQBA91rfXdmq66n/6Rcxx20yCLZiZ/VLB27HNj1X9lYLA6m+k6bt2zxOVV0JFXStn4m+n2UX1yZf0tUpLcdrnjlOD5eBtjJJHQYSHWAAFub5VgSRtBMuO35JxrFbWU4dIwRfsVTe0tHAPRalZoq0yGgiSYHSLLLfcEGynKMs5qoa5NYZsBflIbm3smB0xKmJlGRMi88oQ4yPsikEGZUHODdUadzueeqEtggi4N0wBuTaELnGMIOhJHf7qGkXkyeFEzJJg9lESfV0SSZtM7iJHdRckg3B/JEXYNj2UAy7E9whTtu45x1RiAfhJXW22AARNI3GHREZTUF0tGLIBm9j2TSDNm3zKEMJcGk+rJsgaFsiAAeqgyRYnoER+Gxd0sUynR8wxaRwLJ6Voqm1xBAbynNoy4ANtMwVf02jeSPSCBx2V5tChpmlziGm+MKpguYqmn0by9pe0QrhjTMBAEmZCCrrG7T5Y2+ngf3yqNSs57YLrEq+ouLFWs6YHygWKoVq0jnrHJXbiJ3QT2/VJqOl0lskH+wotLLIDnHZtAvJsOSgiQAPhBvP5n3Uv9RJaItabW5QuaCAHATwAoYWlaoh1ExOeeiQZY5rmnEEe6s1QSwznFkmq3aRCmssvXrfFX+Y8VQ6RUaHzFriVkVDuETMXvyVp1zPhmjIm+nZn2us1xcHXMwJ+a2ruveMAz0ktNgLyDyVQ0JDNdqKH8LiS37K4Glrr3ABdYrP1U6fxKnUmzoP2UXrtyfXrVaBbETJE3TWFgxbjOUUNc7a4iDdL9LXENM5hU1xGHXySXGY6ALP1jNrw8WDhMd1fhri6AMQEuvTFWiWtEXJb8krNws5uM0xf9UIJyblRcScqQZysnOdTdIINzEXRHbFwYSRYjlHc2VRUo90iwxa6EnJdfousCYFsBQ5pkRKDCTMLuygg7r8oTZJJ7zO2+OOFDSQB0KIAXBCnaJEDiybQTQ2BAEkYlSLBwb8hChgEEkFPoM2ncRJnB57KpFSFtY4NbItwmta4OgZ5VilpQ+HbI6GLK8ykym24bA69VUxaTFV0mjNQjcCAOIwtCnRoUGYDzF7Qq79VBDQPYyqdWuXOMl0zZV1F6kXa+vLGkUhHWMKi+s6o8kkgBKc8uJnPHZBLmkCSB169lNy2VyE+oZbtJJUt+LIG24I68JbZ2OLRM2iFLLOJME8/dJO9mVZDNtoyB24lKc0ckiOyN795Jm/X9UBdExg3IQVC6nJAJsboTkeo2NpN0Je6S2bG0x9UO8yRcNPHVTtlal5c8Qbc91Xq57prmAGQZBH0SngSTNxx1SrPJ6jRhx8D0bpcfSYA4hxWfUvkczC0NFXB/DFBjQNwe5ucXn7qiQP4pBPXha/kduP8AEVnOk3Jvc3wOizvFwJovAixz9VpPYHOgG7vyCo+LAu07HHh1lGXjm+v81e0NTzNLTdy20oqvpcAqPg9SabqZMd1pVWEsBEjiU53ifyy3CSGm5dgY7lTdrhB4AiVLabiJAObkodrWPG7AuUNao62n5WoJA9LrhIgdFp6uj5mn2iC5okd1lAyIsoymq5c5qpBE8pjb82SiDN0THFpspTKbLZxZRP06ri61sdeqEQZyqVtBkC64km9lziYuuDvZSS0B6ZdecmEQJkBtiLgyiZRLzAsFf0ujaxs1BLZmIWsxtdExtV6Gnc53BxlXtPpLF0QAbymghjHODYBVatqSbAwBnur1I1k0tvqta3/TcDGZVTUalwH3Vc1ic3tKS57i3qZz+qVyFyGaznGIPy/JKNQ7iBabd0LyQXQYEYhcDNm/Pqo2zuQ/OJAAAnOLyudLhB9v8oBeJHquSpY4AOEGSZygtnNaS7aCbm57LpIPTr3ClgByLwohjjDQY9k1yAcAeLnKB20btt29SiqTME2KWbESJt/hJOQXOcDcRbqocRbF8kHPVc9zXGTcoGt3CBk9UmVMcBsBBGUh/YjumGYgD6pBPqIACVRXpfDRs8CmLtrOj6BVKxmzrmblWfCXOPg9QAn94Y7WCr1WxILxJ/RafkdmH8RVJJ93W9gq2vh2kdPEQnVgAQQSAeR0Sa3r072/8VFc+flip4dU2VLiV6Ki0VGFvGQvLacw9ek8Mqg7JjpZHzv4z+VLqgssQTOOygOcXTAuZuFY10irDgAVXbImTNohXfXW4fEHOsCCVl6un5NcgYNx7LVhzQ4nOBKreIM8yluA9TP0U5TcY/THpnu7IZ+S4GVxEFZucYcUU2nBSRZMBkZQcqXXzwhjouJtBUIFejpsa1oMYOSpOpgQCR3SKlbcJubwAq1SrHHvdb3LTtt0tVdU4EhpthVajw6Mk8xylOqSJiLLnH0zAuot2i5pLjMgxxPVcTAA3f1QNIw4I2kuMDi3uknadpaJEGeqGQ0Rxwp3BzbiNuAgNpkoKjDiG7pkmwCJnxNGYygDRtBB7wmUx6iRzynDhzXO3EEj3KiHfELW44CMRtduyc/VLdIMbgRN02oA8N9MTnKGA6Bjv3RkS0gf4QPAggRHXskil1PhjIHPZA0ki5ESpJJJJyoPSxUsqgkgXCC4vAkot2ASSiaxzzETHKE+t7w1hb4KSIg1Deeyz3biTEkmyv6YgeDU2tmd7pVB25rvZaXyOufxCqrbExiwCS+XU3RwIT3mfYCPmlbRBEzaFNYZMenZ61tDUDSCCsmIqEd1d074cFnjdVzYXVeiqDzmtqG9rqsWbWzIN8Kx4e8VKJYZ6pNVtyALLovc27cL0S942iBi5UbmuBa7JFwVABkjuo2bntPOSo2MoyarDSrOZ0QE91c8QpktbV+qog9VlZquPKaukhEwi8oJXSkRhAlcZwhBPCk9YTNqPqSBtSn1JEQLoTn5BQPiPur26LajdBtwcLg7c8/kub8LvZQPgB5lJI4G4fRFEMDpOV1b94fdGz4AOLfqmYTDqcA+qfqlkOGb3go6tmt9igp4+SAaACRfaAm02kOa0cibJDfhKttwfn+qcXjEtJLCY7klA7dkZN7qaBJF+q6rZ59ym0/Cz6RHBCXI2gg4yOqfX+Gn7hVXfwe5SRk62Sc/kuLTJAHRC/ARNJtfqkyLd8QtH6IqcNdDp7hRWz8lzMpFPXoT6fC6ECxBMLOcHXkcWWvUH/z9N/1VCsPSFrXZP5Z73CQIMDK5gEmPqifgoKePmoc+XrJrt2ahw7prHQLper//AEu90Q+ELP8AXJ+trwqvtc29uVf1DXAlwwVi6H7rfrfuKf8A1W+HcdXzrNcIF7FDMSd3ZTU/eIDk+6ltS6zQ5r2/w4CyT6XEHIWw74T7rK1f74+6jNyfWfpZUHsp4ChQyE0lG0pbUxmEHH//2Q=="/>
          <p:cNvSpPr>
            <a:spLocks noChangeAspect="1" noChangeArrowheads="1"/>
          </p:cNvSpPr>
          <p:nvPr/>
        </p:nvSpPr>
        <p:spPr bwMode="auto">
          <a:xfrm>
            <a:off x="215900" y="-703263"/>
            <a:ext cx="2590800" cy="17716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625328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rush Script MT" pitchFamily="66" charset="0"/>
              </a:rPr>
              <a:t>What styles came back</a:t>
            </a:r>
            <a:endParaRPr lang="en-US" dirty="0">
              <a:latin typeface="Brush Script MT" pitchFamily="66" charset="0"/>
            </a:endParaRPr>
          </a:p>
        </p:txBody>
      </p:sp>
      <p:sp>
        <p:nvSpPr>
          <p:cNvPr id="3" name="Content Placeholder 2"/>
          <p:cNvSpPr>
            <a:spLocks noGrp="1"/>
          </p:cNvSpPr>
          <p:nvPr>
            <p:ph idx="1"/>
          </p:nvPr>
        </p:nvSpPr>
        <p:spPr>
          <a:xfrm>
            <a:off x="0" y="2438400"/>
            <a:ext cx="5867400" cy="1752600"/>
          </a:xfrm>
        </p:spPr>
        <p:txBody>
          <a:bodyPr/>
          <a:lstStyle/>
          <a:p>
            <a:pPr marL="0" indent="0">
              <a:buNone/>
            </a:pPr>
            <a:r>
              <a:rPr lang="en-US" dirty="0" smtClean="0">
                <a:latin typeface="Brush Script MT" pitchFamily="66" charset="0"/>
              </a:rPr>
              <a:t>The high wasted skirts came back in style</a:t>
            </a:r>
            <a:endParaRPr lang="en-US" dirty="0">
              <a:latin typeface="Brush Script MT" pitchFamily="66" charset="0"/>
            </a:endParaRPr>
          </a:p>
        </p:txBody>
      </p:sp>
      <p:pic>
        <p:nvPicPr>
          <p:cNvPr id="1026" name="Picture 2" descr="http://www.chinatowner.com/images/products/33544/33544_large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7337" y="2286000"/>
            <a:ext cx="2778556"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70419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Brush Script MT" pitchFamily="66" charset="0"/>
              </a:rPr>
              <a:t>Works cited</a:t>
            </a:r>
            <a:endParaRPr lang="en-US" dirty="0">
              <a:latin typeface="Brush Script MT" pitchFamily="66" charset="0"/>
            </a:endParaRPr>
          </a:p>
        </p:txBody>
      </p:sp>
      <p:sp>
        <p:nvSpPr>
          <p:cNvPr id="3" name="Content Placeholder 2"/>
          <p:cNvSpPr>
            <a:spLocks noGrp="1"/>
          </p:cNvSpPr>
          <p:nvPr>
            <p:ph idx="1"/>
          </p:nvPr>
        </p:nvSpPr>
        <p:spPr/>
        <p:txBody>
          <a:bodyPr/>
          <a:lstStyle/>
          <a:p>
            <a:r>
              <a:rPr lang="en-US" dirty="0">
                <a:latin typeface="Brush Script MT" pitchFamily="66" charset="0"/>
              </a:rPr>
              <a:t>Adams, Simon. </a:t>
            </a:r>
            <a:r>
              <a:rPr lang="en-US" u="sng" dirty="0">
                <a:latin typeface="Brush Script MT" pitchFamily="66" charset="0"/>
              </a:rPr>
              <a:t>Visual Timeline of The 20th Century</a:t>
            </a:r>
            <a:r>
              <a:rPr lang="en-US" dirty="0">
                <a:latin typeface="Brush Script MT" pitchFamily="66" charset="0"/>
              </a:rPr>
              <a:t>. Dorling Kindersley Limited London,1996 </a:t>
            </a:r>
            <a:endParaRPr lang="en-US" dirty="0" smtClean="0">
              <a:latin typeface="Brush Script MT" pitchFamily="66" charset="0"/>
            </a:endParaRPr>
          </a:p>
          <a:p>
            <a:r>
              <a:rPr lang="en-US" dirty="0" smtClean="0">
                <a:latin typeface="Brush Script MT" pitchFamily="66" charset="0"/>
              </a:rPr>
              <a:t>Wikipedia </a:t>
            </a:r>
            <a:r>
              <a:rPr lang="en-US" dirty="0">
                <a:latin typeface="Brush Script MT" pitchFamily="66" charset="0"/>
              </a:rPr>
              <a:t>This page was last modified on 14 February 2012 at 03:39</a:t>
            </a:r>
            <a:r>
              <a:rPr lang="en-US" dirty="0" smtClean="0">
                <a:latin typeface="Brush Script MT" pitchFamily="66" charset="0"/>
              </a:rPr>
              <a:t>.</a:t>
            </a:r>
          </a:p>
          <a:p>
            <a:r>
              <a:rPr lang="en-US" dirty="0">
                <a:latin typeface="Brush Script MT" pitchFamily="66" charset="0"/>
              </a:rPr>
              <a:t>From </a:t>
            </a:r>
            <a:r>
              <a:rPr lang="en-US" dirty="0">
                <a:latin typeface="Brush Script MT" pitchFamily="66" charset="0"/>
                <a:hlinkClick r:id="rId3" action="ppaction://hlinkfile"/>
              </a:rPr>
              <a:t>Ashley Kane</a:t>
            </a:r>
            <a:r>
              <a:rPr lang="en-US" dirty="0">
                <a:latin typeface="Brush Script MT" pitchFamily="66" charset="0"/>
              </a:rPr>
              <a:t>, former About.com </a:t>
            </a:r>
            <a:r>
              <a:rPr lang="en-US" dirty="0" smtClean="0">
                <a:latin typeface="Brush Script MT" pitchFamily="66" charset="0"/>
              </a:rPr>
              <a:t>Guide</a:t>
            </a:r>
          </a:p>
          <a:p>
            <a:pPr marL="0" indent="0">
              <a:buNone/>
            </a:pPr>
            <a:r>
              <a:rPr lang="en-US" dirty="0"/>
              <a:t/>
            </a:r>
            <a:br>
              <a:rPr lang="en-US" dirty="0"/>
            </a:br>
            <a:endParaRPr lang="en-US" dirty="0">
              <a:latin typeface="Brush Script MT" pitchFamily="66" charset="0"/>
            </a:endParaRPr>
          </a:p>
        </p:txBody>
      </p:sp>
    </p:spTree>
    <p:extLst>
      <p:ext uri="{BB962C8B-B14F-4D97-AF65-F5344CB8AC3E}">
        <p14:creationId xmlns:p14="http://schemas.microsoft.com/office/powerpoint/2010/main" val="18699623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rush Script MT" pitchFamily="66" charset="0"/>
              </a:rPr>
              <a:t>1930’s slang</a:t>
            </a:r>
            <a:endParaRPr lang="en-US" dirty="0">
              <a:latin typeface="Brush Script MT" pitchFamily="66" charset="0"/>
            </a:endParaRPr>
          </a:p>
        </p:txBody>
      </p:sp>
      <p:sp>
        <p:nvSpPr>
          <p:cNvPr id="3" name="Content Placeholder 2"/>
          <p:cNvSpPr>
            <a:spLocks noGrp="1"/>
          </p:cNvSpPr>
          <p:nvPr>
            <p:ph idx="1"/>
          </p:nvPr>
        </p:nvSpPr>
        <p:spPr/>
        <p:txBody>
          <a:bodyPr/>
          <a:lstStyle/>
          <a:p>
            <a:pPr marL="0" indent="0">
              <a:buClr>
                <a:schemeClr val="bg1"/>
              </a:buClr>
              <a:buNone/>
            </a:pPr>
            <a:r>
              <a:rPr lang="en-US" sz="3600" b="1" dirty="0">
                <a:latin typeface="Brush Script MT" pitchFamily="66" charset="0"/>
              </a:rPr>
              <a:t>Apple</a:t>
            </a:r>
            <a:r>
              <a:rPr lang="en-US" sz="3600" dirty="0">
                <a:latin typeface="Brush Script MT" pitchFamily="66" charset="0"/>
              </a:rPr>
              <a:t> ~ any big town or city </a:t>
            </a:r>
            <a:endParaRPr lang="en-US" sz="3600" dirty="0" smtClean="0">
              <a:latin typeface="Brush Script MT" pitchFamily="66" charset="0"/>
            </a:endParaRPr>
          </a:p>
          <a:p>
            <a:pPr marL="0" indent="0">
              <a:buClr>
                <a:schemeClr val="bg1"/>
              </a:buClr>
              <a:buNone/>
            </a:pPr>
            <a:r>
              <a:rPr lang="en-US" sz="3600" b="1" dirty="0" err="1">
                <a:latin typeface="Brush Script MT" pitchFamily="66" charset="0"/>
              </a:rPr>
              <a:t>Joed</a:t>
            </a:r>
            <a:r>
              <a:rPr lang="en-US" sz="3600" dirty="0">
                <a:latin typeface="Brush Script MT" pitchFamily="66" charset="0"/>
              </a:rPr>
              <a:t> ~ tired </a:t>
            </a:r>
            <a:endParaRPr lang="en-US" sz="3600" dirty="0" smtClean="0">
              <a:latin typeface="Brush Script MT" pitchFamily="66" charset="0"/>
            </a:endParaRPr>
          </a:p>
          <a:p>
            <a:pPr marL="0" indent="0">
              <a:buClr>
                <a:schemeClr val="bg1"/>
              </a:buClr>
              <a:buNone/>
            </a:pPr>
            <a:r>
              <a:rPr lang="en-US" sz="3600" b="1" dirty="0">
                <a:latin typeface="Brush Script MT" pitchFamily="66" charset="0"/>
              </a:rPr>
              <a:t>Smooth ~ well dressed without qualification </a:t>
            </a:r>
          </a:p>
          <a:p>
            <a:pPr marL="0" indent="0">
              <a:buClr>
                <a:schemeClr val="bg1"/>
              </a:buClr>
              <a:buNone/>
            </a:pPr>
            <a:r>
              <a:rPr lang="en-US" sz="3600" b="1" dirty="0">
                <a:latin typeface="Brush Script MT" pitchFamily="66" charset="0"/>
              </a:rPr>
              <a:t>Snipe</a:t>
            </a:r>
            <a:r>
              <a:rPr lang="en-US" sz="3600" dirty="0">
                <a:latin typeface="Brush Script MT" pitchFamily="66" charset="0"/>
              </a:rPr>
              <a:t> ~ cigarette </a:t>
            </a:r>
          </a:p>
          <a:p>
            <a:endParaRPr lang="en-US" dirty="0"/>
          </a:p>
        </p:txBody>
      </p:sp>
    </p:spTree>
    <p:extLst>
      <p:ext uri="{BB962C8B-B14F-4D97-AF65-F5344CB8AC3E}">
        <p14:creationId xmlns:p14="http://schemas.microsoft.com/office/powerpoint/2010/main" val="2960151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rush Script MT" pitchFamily="66" charset="0"/>
              </a:rPr>
              <a:t>Significant events that occurred</a:t>
            </a:r>
            <a:endParaRPr lang="en-US" dirty="0">
              <a:latin typeface="Brush Script MT" pitchFamily="66" charset="0"/>
            </a:endParaRPr>
          </a:p>
        </p:txBody>
      </p:sp>
      <p:sp>
        <p:nvSpPr>
          <p:cNvPr id="3" name="Content Placeholder 2"/>
          <p:cNvSpPr>
            <a:spLocks noGrp="1"/>
          </p:cNvSpPr>
          <p:nvPr>
            <p:ph idx="1"/>
          </p:nvPr>
        </p:nvSpPr>
        <p:spPr>
          <a:xfrm>
            <a:off x="152400" y="2133600"/>
            <a:ext cx="5105400" cy="3429000"/>
          </a:xfrm>
        </p:spPr>
        <p:txBody>
          <a:bodyPr>
            <a:normAutofit fontScale="85000" lnSpcReduction="20000"/>
          </a:bodyPr>
          <a:lstStyle/>
          <a:p>
            <a:endParaRPr lang="en-US" sz="3600" dirty="0" smtClean="0">
              <a:latin typeface="Brush Script MT" pitchFamily="66" charset="0"/>
            </a:endParaRPr>
          </a:p>
          <a:p>
            <a:pPr marL="0" indent="0">
              <a:buClr>
                <a:schemeClr val="bg1"/>
              </a:buClr>
              <a:buNone/>
            </a:pPr>
            <a:r>
              <a:rPr lang="en-US" sz="3600" dirty="0" smtClean="0">
                <a:latin typeface="Brush Script MT" pitchFamily="66" charset="0"/>
              </a:rPr>
              <a:t>The </a:t>
            </a:r>
            <a:r>
              <a:rPr lang="en-US" sz="3600" dirty="0">
                <a:latin typeface="Brush Script MT" pitchFamily="66" charset="0"/>
              </a:rPr>
              <a:t>1930's was a time of depression, the Great Depression. The Great Depression lasted from the late 1920's all through the 30's. During this period, many people were unemployed, and many families didn't have much food. </a:t>
            </a:r>
          </a:p>
        </p:txBody>
      </p:sp>
      <p:pic>
        <p:nvPicPr>
          <p:cNvPr id="2050" name="Picture 2" descr="http://www.profi-forex.us/system/news/J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2209800"/>
            <a:ext cx="3543300"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68751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09600"/>
            <a:ext cx="8229600" cy="5257800"/>
          </a:xfrm>
        </p:spPr>
        <p:txBody>
          <a:bodyPr>
            <a:noAutofit/>
          </a:bodyPr>
          <a:lstStyle/>
          <a:p>
            <a:pPr marL="0" indent="0">
              <a:buNone/>
            </a:pPr>
            <a:r>
              <a:rPr lang="en-US" sz="4000" dirty="0">
                <a:latin typeface="Brush Script MT" pitchFamily="66" charset="0"/>
              </a:rPr>
              <a:t>Popular movies</a:t>
            </a:r>
            <a:endParaRPr lang="en-US" sz="4000" dirty="0" smtClean="0">
              <a:latin typeface="Brush Script MT" pitchFamily="66" charset="0"/>
            </a:endParaRPr>
          </a:p>
          <a:p>
            <a:pPr marL="0" indent="0">
              <a:buClr>
                <a:schemeClr val="bg1"/>
              </a:buClr>
              <a:buNone/>
            </a:pPr>
            <a:r>
              <a:rPr lang="en-US" sz="4000" dirty="0" smtClean="0">
                <a:latin typeface="Brush Script MT" pitchFamily="66" charset="0"/>
              </a:rPr>
              <a:t>Gone with the wind</a:t>
            </a:r>
          </a:p>
          <a:p>
            <a:pPr marL="0" indent="0">
              <a:buClr>
                <a:schemeClr val="bg1"/>
              </a:buClr>
              <a:buNone/>
            </a:pPr>
            <a:r>
              <a:rPr lang="en-US" sz="4000" dirty="0" smtClean="0">
                <a:latin typeface="Brush Script MT" pitchFamily="66" charset="0"/>
              </a:rPr>
              <a:t>Hells angels </a:t>
            </a:r>
          </a:p>
          <a:p>
            <a:endParaRPr lang="en-US" sz="4000" dirty="0">
              <a:latin typeface="Brush Script MT" pitchFamily="66" charset="0"/>
            </a:endParaRPr>
          </a:p>
          <a:p>
            <a:pPr marL="0" indent="0">
              <a:buNone/>
            </a:pPr>
            <a:r>
              <a:rPr lang="en-US" sz="4000" dirty="0" smtClean="0">
                <a:latin typeface="Brush Script MT" pitchFamily="66" charset="0"/>
              </a:rPr>
              <a:t>and </a:t>
            </a:r>
            <a:r>
              <a:rPr lang="en-US" sz="4000" dirty="0">
                <a:latin typeface="Brush Script MT" pitchFamily="66" charset="0"/>
              </a:rPr>
              <a:t>songs</a:t>
            </a:r>
            <a:endParaRPr lang="en-US" sz="4000" dirty="0" smtClean="0">
              <a:latin typeface="Brush Script MT" pitchFamily="66" charset="0"/>
            </a:endParaRPr>
          </a:p>
          <a:p>
            <a:pPr marL="0" indent="0">
              <a:buClr>
                <a:schemeClr val="bg1"/>
              </a:buClr>
              <a:buNone/>
            </a:pPr>
            <a:r>
              <a:rPr lang="en-US" sz="4000" dirty="0" smtClean="0">
                <a:latin typeface="Brush Script MT" pitchFamily="66" charset="0"/>
              </a:rPr>
              <a:t>Somewhere over the rainbow		</a:t>
            </a:r>
          </a:p>
          <a:p>
            <a:pPr marL="0" indent="0">
              <a:buClr>
                <a:schemeClr val="bg1"/>
              </a:buClr>
              <a:buNone/>
            </a:pPr>
            <a:r>
              <a:rPr lang="en-US" sz="4000" dirty="0" smtClean="0">
                <a:latin typeface="Brush Script MT" pitchFamily="66" charset="0"/>
              </a:rPr>
              <a:t>Blue moon</a:t>
            </a:r>
            <a:endParaRPr lang="en-US" sz="4000" dirty="0">
              <a:latin typeface="Brush Script MT" pitchFamily="66" charset="0"/>
            </a:endParaRPr>
          </a:p>
        </p:txBody>
      </p:sp>
      <p:pic>
        <p:nvPicPr>
          <p:cNvPr id="1026" name="Picture 2" descr="http://cdn.babble.com/famecrawler/files/2011/02/gone-with-the-win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6508" y="304799"/>
            <a:ext cx="2943968" cy="30214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anneyblogs.files.wordpress.com/2010/06/rainbow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6508" y="3505199"/>
            <a:ext cx="2992335" cy="3230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35918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5410200" cy="990600"/>
          </a:xfrm>
        </p:spPr>
        <p:txBody>
          <a:bodyPr>
            <a:normAutofit/>
          </a:bodyPr>
          <a:lstStyle/>
          <a:p>
            <a:r>
              <a:rPr lang="en-US" sz="3600" dirty="0" smtClean="0">
                <a:latin typeface="Brush Script MT" pitchFamily="66" charset="0"/>
              </a:rPr>
              <a:t>People who influenced the 1930s</a:t>
            </a:r>
            <a:endParaRPr lang="en-US" sz="3600" dirty="0">
              <a:latin typeface="Brush Script MT" pitchFamily="66" charset="0"/>
            </a:endParaRPr>
          </a:p>
        </p:txBody>
      </p:sp>
      <p:sp>
        <p:nvSpPr>
          <p:cNvPr id="3" name="Content Placeholder 2"/>
          <p:cNvSpPr>
            <a:spLocks noGrp="1"/>
          </p:cNvSpPr>
          <p:nvPr>
            <p:ph idx="1"/>
          </p:nvPr>
        </p:nvSpPr>
        <p:spPr/>
        <p:txBody>
          <a:bodyPr>
            <a:normAutofit/>
          </a:bodyPr>
          <a:lstStyle/>
          <a:p>
            <a:pPr marL="0" indent="0">
              <a:buNone/>
            </a:pPr>
            <a:r>
              <a:rPr lang="en-US" sz="3600" dirty="0" smtClean="0">
                <a:latin typeface="Brush Script MT" pitchFamily="66" charset="0"/>
              </a:rPr>
              <a:t>Designers</a:t>
            </a:r>
          </a:p>
          <a:p>
            <a:pPr marL="0" indent="0">
              <a:buNone/>
            </a:pPr>
            <a:r>
              <a:rPr lang="en-US" sz="3600" dirty="0" smtClean="0">
                <a:latin typeface="Brush Script MT" pitchFamily="66" charset="0"/>
              </a:rPr>
              <a:t>Two of the main people who influenced the1930s were </a:t>
            </a:r>
            <a:r>
              <a:rPr lang="en-US" sz="3600" dirty="0">
                <a:latin typeface="Brush Script MT" pitchFamily="66" charset="0"/>
                <a:hlinkClick r:id="rId2" action="ppaction://hlinkfile" tooltip="Elsa Schiaparelli"/>
              </a:rPr>
              <a:t>Elsa Schiaparelli</a:t>
            </a:r>
            <a:r>
              <a:rPr lang="en-US" sz="3600" dirty="0">
                <a:latin typeface="Brush Script MT" pitchFamily="66" charset="0"/>
              </a:rPr>
              <a:t> and </a:t>
            </a:r>
            <a:r>
              <a:rPr lang="en-US" sz="3600" dirty="0">
                <a:latin typeface="Brush Script MT" pitchFamily="66" charset="0"/>
                <a:hlinkClick r:id="rId3" action="ppaction://hlinkfile" tooltip="Madeleine Vionnet"/>
              </a:rPr>
              <a:t>Madeleine </a:t>
            </a:r>
            <a:r>
              <a:rPr lang="en-US" sz="3600" dirty="0" err="1" smtClean="0">
                <a:latin typeface="Brush Script MT" pitchFamily="66" charset="0"/>
                <a:hlinkClick r:id="rId3" action="ppaction://hlinkfile" tooltip="Madeleine Vionnet"/>
              </a:rPr>
              <a:t>Vionnet</a:t>
            </a:r>
            <a:endParaRPr lang="en-US" sz="3600" dirty="0" smtClean="0">
              <a:latin typeface="Brush Script MT" pitchFamily="66" charset="0"/>
            </a:endParaRPr>
          </a:p>
          <a:p>
            <a:pPr marL="0" indent="0">
              <a:buNone/>
            </a:pPr>
            <a:r>
              <a:rPr lang="en-US" sz="3600" dirty="0" smtClean="0">
                <a:latin typeface="Brush Script MT" pitchFamily="66" charset="0"/>
              </a:rPr>
              <a:t>Actors </a:t>
            </a:r>
          </a:p>
          <a:p>
            <a:pPr marL="0" indent="0">
              <a:buNone/>
            </a:pPr>
            <a:r>
              <a:rPr lang="en-US" sz="3600" dirty="0" smtClean="0">
                <a:latin typeface="Brush Script MT" pitchFamily="66" charset="0"/>
              </a:rPr>
              <a:t>Joan </a:t>
            </a:r>
            <a:r>
              <a:rPr lang="en-US" sz="3600" dirty="0">
                <a:latin typeface="Brush Script MT" pitchFamily="66" charset="0"/>
              </a:rPr>
              <a:t>Crawford and Marlene Dietrich's</a:t>
            </a:r>
          </a:p>
        </p:txBody>
      </p:sp>
      <p:pic>
        <p:nvPicPr>
          <p:cNvPr id="1026" name="Picture 2" descr="http://upload.wikimedia.org/wikipedia/en/5/50/Elsa_schiaparelli_193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1231" y="152400"/>
            <a:ext cx="2018635" cy="2133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2.bp.blogspot.com/_xCykdpQhXe8/S-FkHHDaOQI/AAAAAAAALUY/0XFP1MX-Y2Q/s1600/Madeleine+Vionnet.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21231" y="3056352"/>
            <a:ext cx="1990136"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19787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rush Script MT" pitchFamily="66" charset="0"/>
              </a:rPr>
              <a:t>Designers and labels of the 1930’s</a:t>
            </a:r>
            <a:endParaRPr lang="en-US" dirty="0">
              <a:latin typeface="Brush Script MT" pitchFamily="66" charset="0"/>
            </a:endParaRPr>
          </a:p>
        </p:txBody>
      </p:sp>
      <p:sp>
        <p:nvSpPr>
          <p:cNvPr id="3" name="Content Placeholder 2"/>
          <p:cNvSpPr>
            <a:spLocks noGrp="1"/>
          </p:cNvSpPr>
          <p:nvPr>
            <p:ph idx="1"/>
          </p:nvPr>
        </p:nvSpPr>
        <p:spPr>
          <a:xfrm>
            <a:off x="0" y="1752600"/>
            <a:ext cx="8229600" cy="4525963"/>
          </a:xfrm>
        </p:spPr>
        <p:txBody>
          <a:bodyPr/>
          <a:lstStyle/>
          <a:p>
            <a:pPr>
              <a:buClr>
                <a:schemeClr val="bg1"/>
              </a:buClr>
              <a:buFont typeface="Wingdings" pitchFamily="2" charset="2"/>
              <a:buChar char="§"/>
            </a:pPr>
            <a:endParaRPr lang="en-US" dirty="0" smtClean="0">
              <a:latin typeface="Brush Script MT" pitchFamily="66" charset="0"/>
            </a:endParaRPr>
          </a:p>
          <a:p>
            <a:pPr marL="0" indent="0">
              <a:buClr>
                <a:schemeClr val="bg1"/>
              </a:buClr>
              <a:buNone/>
            </a:pPr>
            <a:r>
              <a:rPr lang="en-US" dirty="0" smtClean="0">
                <a:latin typeface="Brush Script MT" pitchFamily="66" charset="0"/>
              </a:rPr>
              <a:t>Coco Chanel</a:t>
            </a:r>
          </a:p>
          <a:p>
            <a:pPr>
              <a:buClr>
                <a:schemeClr val="bg1"/>
              </a:buClr>
              <a:buFont typeface="Wingdings" pitchFamily="2" charset="2"/>
              <a:buChar char="§"/>
            </a:pPr>
            <a:endParaRPr lang="en-US" dirty="0" smtClean="0">
              <a:latin typeface="Brush Script MT" pitchFamily="66" charset="0"/>
            </a:endParaRPr>
          </a:p>
          <a:p>
            <a:pPr>
              <a:buClr>
                <a:schemeClr val="bg1"/>
              </a:buClr>
              <a:buFont typeface="Wingdings" pitchFamily="2" charset="2"/>
              <a:buChar char="§"/>
            </a:pPr>
            <a:endParaRPr lang="en-US" dirty="0">
              <a:latin typeface="Brush Script MT" pitchFamily="66" charset="0"/>
            </a:endParaRPr>
          </a:p>
          <a:p>
            <a:pPr>
              <a:buClr>
                <a:schemeClr val="bg1"/>
              </a:buClr>
              <a:buFont typeface="Wingdings" pitchFamily="2" charset="2"/>
              <a:buChar char="§"/>
            </a:pPr>
            <a:endParaRPr lang="en-US" dirty="0" smtClean="0">
              <a:latin typeface="Brush Script MT" pitchFamily="66" charset="0"/>
            </a:endParaRPr>
          </a:p>
          <a:p>
            <a:pPr marL="0" indent="0">
              <a:buClr>
                <a:schemeClr val="bg1"/>
              </a:buClr>
              <a:buNone/>
            </a:pPr>
            <a:r>
              <a:rPr lang="en-US" dirty="0" smtClean="0">
                <a:latin typeface="Brush Script MT" pitchFamily="66" charset="0"/>
              </a:rPr>
              <a:t>Elsa </a:t>
            </a:r>
            <a:r>
              <a:rPr lang="en-US" dirty="0">
                <a:latin typeface="Brush Script MT" pitchFamily="66" charset="0"/>
              </a:rPr>
              <a:t>Schiaparelli </a:t>
            </a:r>
            <a:endParaRPr lang="en-US" dirty="0" smtClean="0">
              <a:latin typeface="Brush Script MT" pitchFamily="66" charset="0"/>
            </a:endParaRPr>
          </a:p>
          <a:p>
            <a:pPr marL="0" indent="0">
              <a:buNone/>
            </a:pPr>
            <a:endParaRPr lang="en-US" dirty="0">
              <a:latin typeface="Brush Script MT" pitchFamily="66" charset="0"/>
            </a:endParaRPr>
          </a:p>
        </p:txBody>
      </p:sp>
      <p:pic>
        <p:nvPicPr>
          <p:cNvPr id="1026" name="Picture 2" descr="http://www.lovetwenty.com/wp-content/uploads/2012/01/coco-chanel_573054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1371600"/>
            <a:ext cx="2274634" cy="2133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t1.gstatic.com/images?q=tbn:ANd9GcTfSupr6PGtxT8iZ-UV4Xvt2w-bge3zCdbr-CT_qVg0T44xnYjR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3810000"/>
            <a:ext cx="2198434" cy="2447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05885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Brush Script MT" pitchFamily="66" charset="0"/>
              </a:rPr>
              <a:t>Silhouette </a:t>
            </a:r>
            <a:endParaRPr lang="en-US" dirty="0">
              <a:latin typeface="Brush Script MT" pitchFamily="66" charset="0"/>
            </a:endParaRPr>
          </a:p>
        </p:txBody>
      </p:sp>
      <p:sp>
        <p:nvSpPr>
          <p:cNvPr id="3" name="Content Placeholder 2"/>
          <p:cNvSpPr>
            <a:spLocks noGrp="1"/>
          </p:cNvSpPr>
          <p:nvPr>
            <p:ph idx="1"/>
          </p:nvPr>
        </p:nvSpPr>
        <p:spPr/>
        <p:txBody>
          <a:bodyPr>
            <a:normAutofit/>
          </a:bodyPr>
          <a:lstStyle/>
          <a:p>
            <a:pPr marL="0" indent="0">
              <a:buNone/>
            </a:pPr>
            <a:endParaRPr lang="en-US" sz="2800" dirty="0" smtClean="0">
              <a:latin typeface="Brush Script MT" pitchFamily="66" charset="0"/>
            </a:endParaRPr>
          </a:p>
          <a:p>
            <a:pPr marL="0" indent="0">
              <a:buNone/>
            </a:pPr>
            <a:r>
              <a:rPr lang="en-US" sz="2800" dirty="0" smtClean="0">
                <a:latin typeface="Brush Script MT" pitchFamily="66" charset="0"/>
              </a:rPr>
              <a:t> </a:t>
            </a:r>
            <a:r>
              <a:rPr lang="en-US" dirty="0" smtClean="0">
                <a:latin typeface="Brush Script MT" pitchFamily="66" charset="0"/>
              </a:rPr>
              <a:t>In </a:t>
            </a:r>
            <a:r>
              <a:rPr lang="en-US" dirty="0">
                <a:latin typeface="Brush Script MT" pitchFamily="66" charset="0"/>
              </a:rPr>
              <a:t>the 1930s, the silhouette regained some structure. Evening dresses made of bias-cut fabrics clung to the curves of the female body while women's suits for day wear were carefully tailored to nip in at the waist and curve closely over a slim bottom. The 1930s also marked the introduction of the padded shoulder, first used by </a:t>
            </a:r>
            <a:r>
              <a:rPr lang="en-US" dirty="0" err="1">
                <a:latin typeface="Brush Script MT" pitchFamily="66" charset="0"/>
              </a:rPr>
              <a:t>couturière</a:t>
            </a:r>
            <a:r>
              <a:rPr lang="en-US" dirty="0">
                <a:latin typeface="Brush Script MT" pitchFamily="66" charset="0"/>
              </a:rPr>
              <a:t> </a:t>
            </a:r>
            <a:r>
              <a:rPr lang="en-US" dirty="0">
                <a:latin typeface="Brush Script MT" pitchFamily="66" charset="0"/>
                <a:hlinkClick r:id="rId2" action="ppaction://hlinkfile"/>
              </a:rPr>
              <a:t>Elsa Schiaparelli</a:t>
            </a:r>
            <a:r>
              <a:rPr lang="en-US" dirty="0">
                <a:latin typeface="Brush Script MT" pitchFamily="66" charset="0"/>
              </a:rPr>
              <a:t>. </a:t>
            </a:r>
          </a:p>
        </p:txBody>
      </p:sp>
    </p:spTree>
    <p:extLst>
      <p:ext uri="{BB962C8B-B14F-4D97-AF65-F5344CB8AC3E}">
        <p14:creationId xmlns:p14="http://schemas.microsoft.com/office/powerpoint/2010/main" val="19260161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rush Script MT" pitchFamily="66" charset="0"/>
              </a:rPr>
              <a:t>Trends of 1930s</a:t>
            </a:r>
            <a:endParaRPr lang="en-US" dirty="0">
              <a:latin typeface="Brush Script MT" pitchFamily="66" charset="0"/>
            </a:endParaRPr>
          </a:p>
        </p:txBody>
      </p:sp>
      <p:sp>
        <p:nvSpPr>
          <p:cNvPr id="3" name="Content Placeholder 2"/>
          <p:cNvSpPr>
            <a:spLocks noGrp="1"/>
          </p:cNvSpPr>
          <p:nvPr>
            <p:ph idx="1"/>
          </p:nvPr>
        </p:nvSpPr>
        <p:spPr>
          <a:xfrm>
            <a:off x="457200" y="1600200"/>
            <a:ext cx="8229600" cy="4953000"/>
          </a:xfrm>
        </p:spPr>
        <p:txBody>
          <a:bodyPr>
            <a:normAutofit fontScale="70000" lnSpcReduction="20000"/>
          </a:bodyPr>
          <a:lstStyle/>
          <a:p>
            <a:pPr marL="0" indent="0">
              <a:buNone/>
            </a:pPr>
            <a:endParaRPr lang="en-US" sz="3600" dirty="0" smtClean="0">
              <a:latin typeface="Brush Script MT" pitchFamily="66" charset="0"/>
            </a:endParaRPr>
          </a:p>
          <a:p>
            <a:pPr marL="0" indent="0">
              <a:buNone/>
            </a:pPr>
            <a:endParaRPr lang="en-US" sz="4600" dirty="0">
              <a:latin typeface="Brush Script MT" pitchFamily="66" charset="0"/>
            </a:endParaRPr>
          </a:p>
          <a:p>
            <a:pPr marL="0" indent="0">
              <a:buNone/>
            </a:pPr>
            <a:r>
              <a:rPr lang="en-US" sz="4600" dirty="0" smtClean="0">
                <a:latin typeface="Brush Script MT" pitchFamily="66" charset="0"/>
              </a:rPr>
              <a:t>Trends </a:t>
            </a:r>
            <a:r>
              <a:rPr lang="en-US" sz="4600" dirty="0">
                <a:latin typeface="Brush Script MT" pitchFamily="66" charset="0"/>
              </a:rPr>
              <a:t>in women fashion though emphasized a romantic, womanly silhouette. The waist was brought back to its proper position, with hemlines being dropped. Fashion emphasized on the bust, while backless evening gowns became the norm. The female body was modified to a more contemporary tone, while having athletic bodies became a </a:t>
            </a:r>
            <a:r>
              <a:rPr lang="en-US" sz="4600" dirty="0" smtClean="0">
                <a:latin typeface="Brush Script MT" pitchFamily="66" charset="0"/>
              </a:rPr>
              <a:t>trend. What was unique about this time period was things were going back to b simple </a:t>
            </a:r>
            <a:r>
              <a:rPr lang="en-US" sz="4600" dirty="0" err="1" smtClean="0">
                <a:latin typeface="Brush Script MT" pitchFamily="66" charset="0"/>
              </a:rPr>
              <a:t>desighns</a:t>
            </a:r>
            <a:r>
              <a:rPr lang="en-US" sz="4600" dirty="0" smtClean="0">
                <a:latin typeface="Brush Script MT" pitchFamily="66" charset="0"/>
              </a:rPr>
              <a:t>.</a:t>
            </a:r>
            <a:r>
              <a:rPr lang="en-US" sz="4200" dirty="0">
                <a:latin typeface="Brush Script MT" pitchFamily="66" charset="0"/>
              </a:rPr>
              <a:t/>
            </a:r>
            <a:br>
              <a:rPr lang="en-US" sz="4200" dirty="0">
                <a:latin typeface="Brush Script MT" pitchFamily="66" charset="0"/>
              </a:rPr>
            </a:br>
            <a:r>
              <a:rPr lang="en-US" dirty="0"/>
              <a:t/>
            </a:r>
            <a:br>
              <a:rPr lang="en-US" dirty="0"/>
            </a:br>
            <a:endParaRPr lang="en-US" dirty="0"/>
          </a:p>
        </p:txBody>
      </p:sp>
    </p:spTree>
    <p:extLst>
      <p:ext uri="{BB962C8B-B14F-4D97-AF65-F5344CB8AC3E}">
        <p14:creationId xmlns:p14="http://schemas.microsoft.com/office/powerpoint/2010/main" val="5958924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rush Script MT" pitchFamily="66" charset="0"/>
              </a:rPr>
              <a:t>T</a:t>
            </a:r>
            <a:r>
              <a:rPr lang="en-US" dirty="0" smtClean="0">
                <a:latin typeface="Brush Script MT" pitchFamily="66" charset="0"/>
              </a:rPr>
              <a:t>extiles</a:t>
            </a:r>
            <a:endParaRPr lang="en-US" dirty="0">
              <a:latin typeface="Brush Script MT" pitchFamily="66" charset="0"/>
            </a:endParaRPr>
          </a:p>
        </p:txBody>
      </p:sp>
      <p:sp>
        <p:nvSpPr>
          <p:cNvPr id="3" name="Content Placeholder 2"/>
          <p:cNvSpPr>
            <a:spLocks noGrp="1"/>
          </p:cNvSpPr>
          <p:nvPr>
            <p:ph idx="1"/>
          </p:nvPr>
        </p:nvSpPr>
        <p:spPr/>
        <p:txBody>
          <a:bodyPr/>
          <a:lstStyle/>
          <a:p>
            <a:pPr marL="0" indent="0">
              <a:buNone/>
            </a:pPr>
            <a:r>
              <a:rPr lang="en-US" dirty="0">
                <a:latin typeface="Brush Script MT" pitchFamily="66" charset="0"/>
              </a:rPr>
              <a:t>broadcloths, twills, muslins, lawn, batiste, gabardine, tweed, </a:t>
            </a:r>
            <a:r>
              <a:rPr lang="en-US" dirty="0" smtClean="0">
                <a:latin typeface="Brush Script MT" pitchFamily="66" charset="0"/>
              </a:rPr>
              <a:t>and velvet.</a:t>
            </a:r>
            <a:endParaRPr lang="en-US" dirty="0">
              <a:latin typeface="Brush Script MT" pitchFamily="66" charset="0"/>
            </a:endParaRPr>
          </a:p>
        </p:txBody>
      </p:sp>
      <p:sp>
        <p:nvSpPr>
          <p:cNvPr id="5" name="AutoShape 2" descr="data:image/jpeg;base64,/9j/4AAQSkZJRgABAQAAAQABAAD/2wBDAAkGBwgHBgkIBwgKCgkLDRYPDQwMDRsUFRAWIB0iIiAdHx8kKDQsJCYxJx8fLT0tMTU3Ojo6Iys/RD84QzQ5Ojf/2wBDAQoKCg0MDRoPDxo3JR8lNzc3Nzc3Nzc3Nzc3Nzc3Nzc3Nzc3Nzc3Nzc3Nzc3Nzc3Nzc3Nzc3Nzc3Nzc3Nzc3Nzf/wAARCAC6ARADASIAAhEBAxEB/8QAGwAAAgMBAQEAAAAAAAAAAAAAAgMBBAUABgf/xAA5EAABAwMDAgQEAwcEAwEAAAABAAIRAyExBBJBUWEFEyJxMoGRwQahsRUzQtHh8PEjUmJyFCQlNP/EABgBAAMBAQAAAAAAAAAAAAAAAAABAgME/8QAIBEBAQACAwEBAQEBAQAAAAAAAAECERIhMQNBMiJCI//aAAwDAQACEQMRAD8A+WnJN0QbBED5ItsmBHRS5gHN+y3dwHwT91LSJthA4XjnumspiBJQEiHchTALoiy4NDRK4EWJsmpAEGAYHZG2xuuz8MdUDrSCUHDhFy3nhNbFo5VakZMBODiCLW5TlXKbAMZKB1MtuMJtEiRICe+iHM3DnhPW1qQZuaSSRHTlds9O0DiccJ76exuTMYSLCwuQLo0jKEaR/wD4nilCofhLtp9jZaPiNEU6zp64WbrKZdRDhZwufda9WoNb4fp9VB3PZtd/2FilP2I+fVuLKft3ZgASe6q65vmaZwuXMM/zVx9NrQ6xkITTDgWOvuEW6lTZsvpjvpmaAkvAC0XGHWPF1R8Nbs1TmOsWzKtugvcSUsfGPz8Lc6CuEEdB1UEXmZAUk8ZGULrnC84cugG4Nl1R1gJmcqMA4MoTQnHT3RUnAGDJSyCTa6KwEnKRQbgXfCFzWkY54QjiBCOnJPqNuqZuP0CgwebdlxImJXEACQUGjF5R4EWSwBKY4GUHC3FwyVAF+5TZBkERKANlw6ILRjdpPUDtynNDYhwNuEsMAggo2kgw4m/RVFwDo3Ax9F0kwpfAeFxPrsPZIGOaPSCOEDoaMeodVO8lsEAyuqH0XGOEzCCSuJMjohAMCB7qSYnn2SBlORi108ENAkgk90mm9sGRBSzcyCnvSpdLYqNsABMq1ScTF57rPE7Ntpm6sUahEX7QqlXKs6poIDm36qlO03sDlawivRDW8YWdWpOmNt0ZT9XYV6SyI9+5KteBOaaOs0L7eWfNp+2D9lUawsIJG6PVHUpdLUDR+IafUzDN3l1I5abH9VO9dufL/NmRtcQYuB0HKANAfMncBJJ6nCu6+iaVc7j1xyqRYQC/aDaYByU7O2ucUqgFLWkgyKg/ypy4/pKPXs2tpvNyx4B+6XUeN9hCiuXy0QnEZUOgOHQpgd/p++PZCDLZIHVB0JA+XRLc64TX2GYhVy4uPdKpqWktmFMyIK4dcIxfgeyBEsibHsiJBxYBAJLoj5qXNON0hNQSBbsiaJNijbRc7i3CtUdI4CYARJacm1Ty5GTMYhEymSLCVpDSEOBe5o5yja2hSbJO6DcBXxXMVNmlMCRlPboWiXVoaEVXXCwptiPmqFbVucT6jexRvGH1EUwQMz7lE2AL/Eclc3T1W/FTdn/aVz6ZB5b1skmBNpJOVDRb0/EuAlsdFLQLm9sJAQjdwpLh/Elu2i83UtBdaCOZQYombkAfkudtFuOqiHFpMHHC4NvklAS0tLLAyjIbExZEymIG75oajSDtsfZPRukRumx4RNeBiVzaY23MlC5pi5AQfjT0VcMqDjsruroCpTc9gEuWDSc5pAOV6Lwuq2vpnUyQHAWV43bXGsStTFM7pkgYnlUtWxlWmWZkQD3Wnr2BtX0xAkjd1VGpQaQTTcSYgR+amxn9JuNJlX/y/CdJqHQZbsqR/ubZUqzCKUgSQYPuU38OkVNLrdJbdTqCq0f8TY/oFFWSQ1wLiTHptJ5R7DwvLCKNanuo1GkzAgdzn7Kk1+6CcQtamxm4tFgPS2PzWPZrnNM+kkQoyc/0mqsghzcT1uubO8kG/IS6RBHUC47lNY0G4slC9DUs3MKuPjuLptR0hRRbLt1kVN7o4nKYGDjMKabQR6gZTNgaZMEe6cjSRFOkJg/NWW6em34iZ7JIrBpgXgLhUcWmbzglVNKki5SFFlySR0XVda1oLWACOypvrEAGL9kncTc3JRyVvS07VPMGY6pD65cULW3mQBzfugcIBi8pW0raGpVgRz2QGAZ+ikstMWQxOTHVSi3ayNfqWvA8xwta6lvimoHp8x5mx9RVJzDJkbY69EIBJkTKOVTyrS/atciHOEcAhF+1XuBG1hOZ2BZzZ3S0SeAVxkNABvHCOVPnWh+0i5xllEz1pi35I264iXeTRc2LjywFmSRE5RBxb8uU+VHOtH9oMBl2noQSD+7hHT8SomJ01EzkAGyzGttJt7hFtDGiwPJRyp861G+I6cuM6WmR3n+al2t0xaCNJTM9CbfmsqwJJEn/AI8oCbA3nhPnT51tN12nBvpGibWcbKaur0Dm7Rpoc7nccLEBJghwF5sp3EHMFHOjm0az9PEsDgrng2r8rVU2/wAJKw914lP0rnU9Q0gkiZsiZdnjn23fGqe2uSIB49lluqOJa1uT6R2C2PFD5lGlWHLeSshxhpGJ+I/7R0V5etsu4V4TWNL8RUhT+DUMNL3EW/MBXtVSqMeXSJcTB7lY9WoKOv0OoaIayq2PYEf1XofEmtbXcHk7Wvwf1hTj5UfH/qM5xdumn8AhrQeeFl6oAayqMNcdw9lqOqNDmbQJuGngDqqGvA30ajPhcCyY6f2UsvGf1hVMbn+nHAVgCWnMRayVptof6xbqrNdopgkHKURPFGqIdYz1R0yNp4QPE9F1Kx7Kf1M9PD45UOqEjsOiJoa0E9cIHYnKpogzAM5RCpDcSup0t5vYfVS8bHQTPcJF2PcYH92QzYTHVdu3AAtAj6IRA4mD8kz2ZcGwtELqhuNzYB4XNO6IdECUBByZCD2kMJBOVzmXgHNrKHHbh0iVwcfUTBkQgujnUIggEwPuhfp+QJ98q/sEiJmyHyySZgiMquKtRntoOve0ImUXEzcHr34V1wGYzaByjp02m8dL/wB/3lLiOMUHUQIIkCMqPJNyAPfstF9EOyMgRbhCKdnbY6SU+I4s80/W0Ax1HRF5Qc7c5oDT0Ku+TGRt6EqDSYBYiPe6XEcWc9gBBaAgI9UA8q3UpE+rFsKu5rpIIxxKVibiUARAPXClzT/JHt44J+ZUQ4iwkqU6BDtw7qzRYdwINv0QQG4sRYynaBhqaplMC5OAqkPGdt3Xf6ei07XQJZe6xqpiQ8nZPTPZbXjLxu8sAQwBtuViVnw0gMtMCT+avJ0XrFQ8W3GnfIdgcdAvU+KOFanSrMEitSa4O9wF5XxOBQF5O+5GCV6PR1GVfw9oniSW0y0z1BI/kpx9rL5X/wBLFB7d24Bzpe4ADEBV9Y0P0byydrPgEXgcq6S5rnQ8b4DWkYbyUDmNc3YXektLGmIkZJ7p6X9JuVkUnXaZtytekBWo7HGT1jHP6LFpktBY4XaYK0NO/bYG8R9cqMax+dK1FFzHGR9Aq7JBuVr1m+fSkC94WTUYabk8pospqn22EFvq4XUxuPtylUnhog3HKcwxB55EJQ5dnUfTJBniJS9QCSATBHCjzIkzFoKW924yeRyns7ekATuOJPK48x84XAgNI+6hsXvE9EknNIAILZnnsgBySYUE9yQLXsofDRflM9oLtrhiy49cKDGW3BUE4iw5SLbcL7WA7pZ9U7TeLqt57ySDyo80wQDfutNtdrgjb6iA2De64uDRZwEfRU215kugzOVztQAYGBZLcG4uurAwTEgzKDzhJLoPeFSdWt6jY9EPmQ209ijkNrrq8DBIAwbwoa5oMjECFQFVwHA+WETahxNuoS5DkuVDtE5J68JIaCZt1F4gpYrDdD5t04CNzxuBExMiCi09yhe2XAtI7dilFjgBtGTiUx9UBxKHeHCTabZSTdFwbxM91t/hrT/+w7UVPhpiZ7rKo0y54ABM9F6elRGn8PFNk7n+o3vZVjO9nhj2zte/e9203PfBWdUeQBA3O2kNnor+oGZIzfMZVF+4OOwEE3noxPJpmzfEr6dsYaYEDPU/Veg/ClRtbwWtRqCRReY9nD+hWD4jB08iwtAnjj7rT/BVYMfrKLgCH0dwB6g/1KjG/wC3NhdfWG1gWuIFhjtlLqOBALSZcNjJ4HJVjWeqoRcSYjoSqdYmCWAkuhrL3AVV05s/UMjWVL2dDh806i6GFoAQa1sVqbgYBln0RUHRIIAPEhR+ubHrKruneAQIEARPSLpGupQdwwVNMSRJME/knvaa9Ih1iIItybD8lXsXZuMkiDi6fTcCLkSl1A6biEAJbBUeMpdU8tcRiOygjfFui5rzyD17Igese6agvADosYOQhsDn6FMIFrCEJFsAQgI3EySL91JO4wbd0IaYmf5IHE8IAogE9MqJEjcJnkLnSZwoAbEkHtCRGbjMg/I8rvM9IN5wua1rTmwHKEtmXGL3TMZcR/CokkWhRMZvKhxm5Axwgxb+J+ZRVCcONuyAsIbPCm20XNykBMYZ7HlA70mw7I6fF7BC4esx/lMa6CCefqiDiAJ4vZc0Sfmi2yOAkNOhz/Y9VNKnvfAM9kbGk8Y6LQ02lBglmMwqk2uY7WfC9KWvbMgK/ra0Nc0xJEfJd5jKFJwYCHHgHCzdU5zgTyBcnotfI3k0CpUuXFstm4d0VaqdzHbrlwBf2aOJ6lKfULWugncMiM9EBqgyw3Ey6MOP9FnazzyVtfDqBda8WHH9iPqrX4SeGeK0wcvpvaO5ifsquuG2iWg7hweqPwKoKPimie4wBVaCfcx91H/Tl8+kra1jXNqncNxBkduiqVLPgATgdMK94qws1LrWBMd1Qq7hBcAQBA91rfXdmq66n/6Rcxx20yCLZiZ/VLB27HNj1X9lYLA6m+k6bt2zxOVV0JFXStn4m+n2UX1yZf0tUpLcdrnjlOD5eBtjJJHQYSHWAAFub5VgSRtBMuO35JxrFbWU4dIwRfsVTe0tHAPRalZoq0yGgiSYHSLLLfcEGynKMs5qoa5NYZsBflIbm3smB0xKmJlGRMi88oQ4yPsikEGZUHODdUadzueeqEtggi4N0wBuTaELnGMIOhJHf7qGkXkyeFEzJJg9lESfV0SSZtM7iJHdRckg3B/JEXYNj2UAy7E9whTtu45x1RiAfhJXW22AARNI3GHREZTUF0tGLIBm9j2TSDNm3zKEMJcGk+rJsgaFsiAAeqgyRYnoER+Gxd0sUynR8wxaRwLJ6Voqm1xBAbynNoy4ANtMwVf02jeSPSCBx2V5tChpmlziGm+MKpguYqmn0by9pe0QrhjTMBAEmZCCrrG7T5Y2+ngf3yqNSs57YLrEq+ouLFWs6YHygWKoVq0jnrHJXbiJ3QT2/VJqOl0lskH+wotLLIDnHZtAvJsOSgiQAPhBvP5n3Uv9RJaItabW5QuaCAHATwAoYWlaoh1ExOeeiQZY5rmnEEe6s1QSwznFkmq3aRCmssvXrfFX+Y8VQ6RUaHzFriVkVDuETMXvyVp1zPhmjIm+nZn2us1xcHXMwJ+a2ruveMAz0ktNgLyDyVQ0JDNdqKH8LiS37K4Glrr3ABdYrP1U6fxKnUmzoP2UXrtyfXrVaBbETJE3TWFgxbjOUUNc7a4iDdL9LXENM5hU1xGHXySXGY6ALP1jNrw8WDhMd1fhri6AMQEuvTFWiWtEXJb8krNws5uM0xf9UIJyblRcScqQZysnOdTdIINzEXRHbFwYSRYjlHc2VRUo90iwxa6EnJdfousCYFsBQ5pkRKDCTMLuygg7r8oTZJJ7zO2+OOFDSQB0KIAXBCnaJEDiybQTQ2BAEkYlSLBwb8hChgEEkFPoM2ncRJnB57KpFSFtY4NbItwmta4OgZ5VilpQ+HbI6GLK8ykym24bA69VUxaTFV0mjNQjcCAOIwtCnRoUGYDzF7Qq79VBDQPYyqdWuXOMl0zZV1F6kXa+vLGkUhHWMKi+s6o8kkgBKc8uJnPHZBLmkCSB169lNy2VyE+oZbtJJUt+LIG24I68JbZ2OLRM2iFLLOJME8/dJO9mVZDNtoyB24lKc0ckiOyN795Jm/X9UBdExg3IQVC6nJAJsboTkeo2NpN0Je6S2bG0x9UO8yRcNPHVTtlal5c8Qbc91Xq57prmAGQZBH0SngSTNxx1SrPJ6jRhx8D0bpcfSYA4hxWfUvkczC0NFXB/DFBjQNwe5ucXn7qiQP4pBPXha/kduP8AEVnOk3Jvc3wOizvFwJovAixz9VpPYHOgG7vyCo+LAu07HHh1lGXjm+v81e0NTzNLTdy20oqvpcAqPg9SabqZMd1pVWEsBEjiU53ifyy3CSGm5dgY7lTdrhB4AiVLabiJAObkodrWPG7AuUNao62n5WoJA9LrhIgdFp6uj5mn2iC5okd1lAyIsoymq5c5qpBE8pjb82SiDN0THFpspTKbLZxZRP06ri61sdeqEQZyqVtBkC64km9lziYuuDvZSS0B6ZdecmEQJkBtiLgyiZRLzAsFf0ujaxs1BLZmIWsxtdExtV6Gnc53BxlXtPpLF0QAbymghjHODYBVatqSbAwBnur1I1k0tvqta3/TcDGZVTUalwH3Vc1ic3tKS57i3qZz+qVyFyGaznGIPy/JKNQ7iBabd0LyQXQYEYhcDNm/Pqo2zuQ/OJAAAnOLyudLhB9v8oBeJHquSpY4AOEGSZygtnNaS7aCbm57LpIPTr3ClgByLwohjjDQY9k1yAcAeLnKB20btt29SiqTME2KWbESJt/hJOQXOcDcRbqocRbF8kHPVc9zXGTcoGt3CBk9UmVMcBsBBGUh/YjumGYgD6pBPqIACVRXpfDRs8CmLtrOj6BVKxmzrmblWfCXOPg9QAn94Y7WCr1WxILxJ/RafkdmH8RVJJ93W9gq2vh2kdPEQnVgAQQSAeR0Sa3r072/8VFc+flip4dU2VLiV6Ki0VGFvGQvLacw9ek8Mqg7JjpZHzv4z+VLqgssQTOOygOcXTAuZuFY10irDgAVXbImTNohXfXW4fEHOsCCVl6un5NcgYNx7LVhzQ4nOBKreIM8yluA9TP0U5TcY/THpnu7IZ+S4GVxEFZucYcUU2nBSRZMBkZQcqXXzwhjouJtBUIFejpsa1oMYOSpOpgQCR3SKlbcJubwAq1SrHHvdb3LTtt0tVdU4EhpthVajw6Mk8xylOqSJiLLnH0zAuot2i5pLjMgxxPVcTAA3f1QNIw4I2kuMDi3uknadpaJEGeqGQ0Rxwp3BzbiNuAgNpkoKjDiG7pkmwCJnxNGYygDRtBB7wmUx6iRzynDhzXO3EEj3KiHfELW44CMRtduyc/VLdIMbgRN02oA8N9MTnKGA6Bjv3RkS0gf4QPAggRHXskil1PhjIHPZA0ki5ESpJJJJyoPSxUsqgkgXCC4vAkot2ASSiaxzzETHKE+t7w1hb4KSIg1Deeyz3biTEkmyv6YgeDU2tmd7pVB25rvZaXyOufxCqrbExiwCS+XU3RwIT3mfYCPmlbRBEzaFNYZMenZ61tDUDSCCsmIqEd1d074cFnjdVzYXVeiqDzmtqG9rqsWbWzIN8Kx4e8VKJYZ6pNVtyALLovc27cL0S942iBi5UbmuBa7JFwVABkjuo2bntPOSo2MoyarDSrOZ0QE91c8QpktbV+qog9VlZquPKaukhEwi8oJXSkRhAlcZwhBPCk9YTNqPqSBtSn1JEQLoTn5BQPiPur26LajdBtwcLg7c8/kub8LvZQPgB5lJI4G4fRFEMDpOV1b94fdGz4AOLfqmYTDqcA+qfqlkOGb3go6tmt9igp4+SAaACRfaAm02kOa0cibJDfhKttwfn+qcXjEtJLCY7klA7dkZN7qaBJF+q6rZ59ym0/Cz6RHBCXI2gg4yOqfX+Gn7hVXfwe5SRk62Sc/kuLTJAHRC/ARNJtfqkyLd8QtH6IqcNdDp7hRWz8lzMpFPXoT6fC6ECxBMLOcHXkcWWvUH/z9N/1VCsPSFrXZP5Z73CQIMDK5gEmPqifgoKePmoc+XrJrt2ahw7prHQLper//AEu90Q+ELP8AXJ+trwqvtc29uVf1DXAlwwVi6H7rfrfuKf8A1W+HcdXzrNcIF7FDMSd3ZTU/eIDk+6ltS6zQ5r2/w4CyT6XEHIWw74T7rK1f74+6jNyfWfpZUHsp4ChQyE0lG0pbUxmEHH//2Q=="/>
          <p:cNvSpPr>
            <a:spLocks noChangeAspect="1" noChangeArrowheads="1"/>
          </p:cNvSpPr>
          <p:nvPr/>
        </p:nvSpPr>
        <p:spPr bwMode="auto">
          <a:xfrm>
            <a:off x="63500" y="-855663"/>
            <a:ext cx="2590800" cy="17716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2" name="Picture 4" descr="http://www.pinecrestfabrics.com/fabrics/thumbs/lvf223c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9458" y="2590800"/>
            <a:ext cx="4762500" cy="333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93269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TotalTime>
  <Words>384</Words>
  <Application>Microsoft Office PowerPoint</Application>
  <PresentationFormat>On-screen Show (4:3)</PresentationFormat>
  <Paragraphs>52</Paragraphs>
  <Slides>12</Slides>
  <Notes>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Fashions of the 20th Century 1930</vt:lpstr>
      <vt:lpstr>1930’s slang</vt:lpstr>
      <vt:lpstr>Significant events that occurred</vt:lpstr>
      <vt:lpstr>PowerPoint Presentation</vt:lpstr>
      <vt:lpstr>People who influenced the 1930s</vt:lpstr>
      <vt:lpstr>Designers and labels of the 1930’s</vt:lpstr>
      <vt:lpstr>Silhouette </vt:lpstr>
      <vt:lpstr>Trends of 1930s</vt:lpstr>
      <vt:lpstr>Textiles</vt:lpstr>
      <vt:lpstr>Popular colors</vt:lpstr>
      <vt:lpstr>What styles came back</vt:lpstr>
      <vt:lpstr>Works cited</vt:lpstr>
    </vt:vector>
  </TitlesOfParts>
  <Company>JTHS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Fashions of the 20th Century 1930</dc:title>
  <dc:creator>Reyna Vargas</dc:creator>
  <cp:lastModifiedBy>Bethany Wendt</cp:lastModifiedBy>
  <cp:revision>25</cp:revision>
  <dcterms:created xsi:type="dcterms:W3CDTF">2012-02-07T19:38:14Z</dcterms:created>
  <dcterms:modified xsi:type="dcterms:W3CDTF">2012-02-21T19:46:16Z</dcterms:modified>
</cp:coreProperties>
</file>